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12192000"/>
  <p:embeddedFontLst>
    <p:embeddedFont>
      <p:font typeface="微软雅黑" panose="020B0503020204020204" pitchFamily="34" charset="-122"/>
      <p:regular r:id="rId23"/>
      <p:bold r:id="rId24"/>
    </p:embeddedFont>
    <p:embeddedFont>
      <p:font typeface="MiSans" panose="020B0604020202020204" charset="-122"/>
      <p:regular r:id="rId25"/>
    </p:embeddedFont>
    <p:embeddedFont>
      <p:font typeface="Noto Sans SC" panose="020B0604020202020204" charset="-128"/>
      <p:regular r:id="rId26"/>
    </p:embeddedFont>
    <p:embeddedFont>
      <p:font typeface="Liter" panose="020B0604020202020204" charset="0"/>
      <p:regular r:id="rId27"/>
    </p:embeddedFont>
    <p:embeddedFont>
      <p:font typeface="Quattrocento Sans" panose="020B0502050000020003" pitchFamily="34" charset="0"/>
      <p:regular r:id="rId2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758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874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8618db880889227b919963279f6841e7ac8f271b.jpg"/>
          <p:cNvPicPr>
            <a:picLocks noChangeAspect="1"/>
          </p:cNvPicPr>
          <p:nvPr/>
        </p:nvPicPr>
        <p:blipFill>
          <a:blip r:embed="rId3">
            <a:alphaModFix amt="40000"/>
          </a:blip>
          <a:srcRect l="111" r="11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D1D1F">
                  <a:alpha val="90000"/>
                </a:srgbClr>
              </a:gs>
              <a:gs pos="50000">
                <a:srgbClr val="1D1D1F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1000" y="3810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71500" y="438150"/>
            <a:ext cx="2276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Projet de NAC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1500" y="666750"/>
            <a:ext cx="228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5F5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2025-2026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669256"/>
            <a:ext cx="8877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5F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Mise en place d'une solution </a:t>
            </a:r>
            <a:r>
              <a:rPr lang="en-US" sz="5400" b="1" dirty="0">
                <a:solidFill>
                  <a:srgbClr val="0071E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NAC</a:t>
            </a:r>
            <a:r>
              <a:rPr lang="en-US" sz="5400" b="1" dirty="0">
                <a:solidFill>
                  <a:srgbClr val="F5F5F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avec PacketFence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3688556"/>
            <a:ext cx="86772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5F7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Authentification 802.1X intégrée à Active Directory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5F7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 environnement virtualisé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32603" y="5093494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7938"/>
                </a:moveTo>
                <a:cubicBezTo>
                  <a:pt x="168503" y="7938"/>
                  <a:pt x="189309" y="31056"/>
                  <a:pt x="189309" y="59531"/>
                </a:cubicBezTo>
                <a:cubicBezTo>
                  <a:pt x="189309" y="88007"/>
                  <a:pt x="168503" y="111125"/>
                  <a:pt x="142875" y="111125"/>
                </a:cubicBezTo>
                <a:cubicBezTo>
                  <a:pt x="117247" y="111125"/>
                  <a:pt x="96441" y="88007"/>
                  <a:pt x="96441" y="59531"/>
                </a:cubicBezTo>
                <a:cubicBezTo>
                  <a:pt x="96441" y="31056"/>
                  <a:pt x="117247" y="7938"/>
                  <a:pt x="142875" y="7938"/>
                </a:cubicBezTo>
                <a:close/>
                <a:moveTo>
                  <a:pt x="42863" y="43656"/>
                </a:moveTo>
                <a:cubicBezTo>
                  <a:pt x="60605" y="43656"/>
                  <a:pt x="75009" y="59661"/>
                  <a:pt x="75009" y="79375"/>
                </a:cubicBezTo>
                <a:cubicBezTo>
                  <a:pt x="75009" y="99089"/>
                  <a:pt x="60605" y="115094"/>
                  <a:pt x="42863" y="115094"/>
                </a:cubicBezTo>
                <a:cubicBezTo>
                  <a:pt x="25120" y="115094"/>
                  <a:pt x="10716" y="99089"/>
                  <a:pt x="10716" y="79375"/>
                </a:cubicBezTo>
                <a:cubicBezTo>
                  <a:pt x="10716" y="59661"/>
                  <a:pt x="25120" y="43656"/>
                  <a:pt x="42862" y="43656"/>
                </a:cubicBezTo>
                <a:close/>
                <a:moveTo>
                  <a:pt x="0" y="206375"/>
                </a:moveTo>
                <a:cubicBezTo>
                  <a:pt x="0" y="171301"/>
                  <a:pt x="25584" y="142875"/>
                  <a:pt x="57150" y="142875"/>
                </a:cubicBezTo>
                <a:cubicBezTo>
                  <a:pt x="62865" y="142875"/>
                  <a:pt x="68401" y="143818"/>
                  <a:pt x="73625" y="145554"/>
                </a:cubicBezTo>
                <a:cubicBezTo>
                  <a:pt x="58936" y="163810"/>
                  <a:pt x="50006" y="187920"/>
                  <a:pt x="50006" y="214313"/>
                </a:cubicBezTo>
                <a:lnTo>
                  <a:pt x="50006" y="222250"/>
                </a:lnTo>
                <a:cubicBezTo>
                  <a:pt x="50006" y="227905"/>
                  <a:pt x="51078" y="233263"/>
                  <a:pt x="52998" y="238125"/>
                </a:cubicBezTo>
                <a:lnTo>
                  <a:pt x="14288" y="238125"/>
                </a:lnTo>
                <a:cubicBezTo>
                  <a:pt x="6385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32752" y="238125"/>
                </a:moveTo>
                <a:cubicBezTo>
                  <a:pt x="234672" y="233263"/>
                  <a:pt x="235744" y="227905"/>
                  <a:pt x="235744" y="222250"/>
                </a:cubicBezTo>
                <a:lnTo>
                  <a:pt x="235744" y="214313"/>
                </a:lnTo>
                <a:cubicBezTo>
                  <a:pt x="235744" y="187920"/>
                  <a:pt x="226814" y="163810"/>
                  <a:pt x="212125" y="145554"/>
                </a:cubicBezTo>
                <a:cubicBezTo>
                  <a:pt x="217349" y="143818"/>
                  <a:pt x="222885" y="142875"/>
                  <a:pt x="228600" y="142875"/>
                </a:cubicBezTo>
                <a:cubicBezTo>
                  <a:pt x="260166" y="142875"/>
                  <a:pt x="285750" y="171301"/>
                  <a:pt x="285750" y="206375"/>
                </a:cubicBezTo>
                <a:lnTo>
                  <a:pt x="285750" y="222250"/>
                </a:lnTo>
                <a:cubicBezTo>
                  <a:pt x="285750" y="231031"/>
                  <a:pt x="279365" y="238125"/>
                  <a:pt x="271463" y="238125"/>
                </a:cubicBezTo>
                <a:lnTo>
                  <a:pt x="232752" y="238125"/>
                </a:lnTo>
                <a:close/>
                <a:moveTo>
                  <a:pt x="210741" y="79375"/>
                </a:moveTo>
                <a:cubicBezTo>
                  <a:pt x="210741" y="59661"/>
                  <a:pt x="225145" y="43656"/>
                  <a:pt x="242888" y="43656"/>
                </a:cubicBezTo>
                <a:cubicBezTo>
                  <a:pt x="260630" y="43656"/>
                  <a:pt x="275034" y="59661"/>
                  <a:pt x="275034" y="79375"/>
                </a:cubicBezTo>
                <a:cubicBezTo>
                  <a:pt x="275034" y="99089"/>
                  <a:pt x="260630" y="115094"/>
                  <a:pt x="242888" y="115094"/>
                </a:cubicBezTo>
                <a:cubicBezTo>
                  <a:pt x="225145" y="115094"/>
                  <a:pt x="210741" y="99089"/>
                  <a:pt x="210741" y="79375"/>
                </a:cubicBezTo>
                <a:close/>
                <a:moveTo>
                  <a:pt x="71438" y="214313"/>
                </a:moveTo>
                <a:cubicBezTo>
                  <a:pt x="71438" y="170458"/>
                  <a:pt x="103406" y="134938"/>
                  <a:pt x="142875" y="134938"/>
                </a:cubicBezTo>
                <a:cubicBezTo>
                  <a:pt x="182344" y="134938"/>
                  <a:pt x="214313" y="170458"/>
                  <a:pt x="214313" y="214313"/>
                </a:cubicBezTo>
                <a:lnTo>
                  <a:pt x="214313" y="222250"/>
                </a:lnTo>
                <a:cubicBezTo>
                  <a:pt x="214313" y="231031"/>
                  <a:pt x="207928" y="238125"/>
                  <a:pt x="200025" y="238125"/>
                </a:cubicBezTo>
                <a:lnTo>
                  <a:pt x="85725" y="238125"/>
                </a:lnTo>
                <a:cubicBezTo>
                  <a:pt x="77822" y="238125"/>
                  <a:pt x="71438" y="231031"/>
                  <a:pt x="71438" y="222250"/>
                </a:cubicBezTo>
                <a:lnTo>
                  <a:pt x="71438" y="214313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Text 7"/>
          <p:cNvSpPr/>
          <p:nvPr/>
        </p:nvSpPr>
        <p:spPr>
          <a:xfrm>
            <a:off x="5032653" y="4730100"/>
            <a:ext cx="2668361" cy="611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6868B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CHEYOUKH Boubker FETTAH Saad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6868B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ELATMANI Abderrazzak 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6868B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SALEK MEHD</a:t>
            </a:r>
            <a:r>
              <a:rPr lang="en-US" sz="135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6019800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Module: Sécurité des Réseaux et Protocoles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81000" y="6248400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Cycle Ingénieur - IA et Cybersécurité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462611" y="6248400"/>
            <a:ext cx="235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Encadré par: Prof. Azeddine KHIAT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911" y="359911"/>
            <a:ext cx="11544159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kern="0" spc="113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 •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9911" y="647841"/>
            <a:ext cx="11634137" cy="3599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51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Globale et Machines Virtuelles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3511" y="1227298"/>
            <a:ext cx="7394381" cy="5484259"/>
          </a:xfrm>
          <a:custGeom>
            <a:avLst/>
            <a:gdLst/>
            <a:ahLst/>
            <a:cxnLst/>
            <a:rect l="l" t="t" r="r" b="b"/>
            <a:pathLst>
              <a:path w="7394381" h="5621817">
                <a:moveTo>
                  <a:pt x="143975" y="0"/>
                </a:moveTo>
                <a:lnTo>
                  <a:pt x="7250406" y="0"/>
                </a:lnTo>
                <a:cubicBezTo>
                  <a:pt x="7329921" y="0"/>
                  <a:pt x="7394381" y="64460"/>
                  <a:pt x="7394381" y="143975"/>
                </a:cubicBezTo>
                <a:lnTo>
                  <a:pt x="7394381" y="5477842"/>
                </a:lnTo>
                <a:cubicBezTo>
                  <a:pt x="7394381" y="5557357"/>
                  <a:pt x="7329921" y="5621817"/>
                  <a:pt x="7250406" y="5621817"/>
                </a:cubicBezTo>
                <a:lnTo>
                  <a:pt x="143975" y="5621817"/>
                </a:lnTo>
                <a:cubicBezTo>
                  <a:pt x="64460" y="5621817"/>
                  <a:pt x="0" y="5557357"/>
                  <a:pt x="0" y="5477842"/>
                </a:cubicBezTo>
                <a:lnTo>
                  <a:pt x="0" y="143975"/>
                </a:lnTo>
                <a:cubicBezTo>
                  <a:pt x="0" y="64513"/>
                  <a:pt x="64513" y="0"/>
                  <a:pt x="14397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6993" dist="899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5" name="Text 3"/>
          <p:cNvSpPr/>
          <p:nvPr/>
        </p:nvSpPr>
        <p:spPr>
          <a:xfrm>
            <a:off x="538068" y="1446847"/>
            <a:ext cx="7045266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Schéma d'Architecture NAC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83057" y="1914731"/>
            <a:ext cx="6955289" cy="719823"/>
          </a:xfrm>
          <a:custGeom>
            <a:avLst/>
            <a:gdLst/>
            <a:ahLst/>
            <a:cxnLst/>
            <a:rect l="l" t="t" r="r" b="b"/>
            <a:pathLst>
              <a:path w="6955289" h="719823">
                <a:moveTo>
                  <a:pt x="107973" y="0"/>
                </a:moveTo>
                <a:lnTo>
                  <a:pt x="6847315" y="0"/>
                </a:lnTo>
                <a:cubicBezTo>
                  <a:pt x="6906947" y="0"/>
                  <a:pt x="6955289" y="48341"/>
                  <a:pt x="6955289" y="107973"/>
                </a:cubicBezTo>
                <a:lnTo>
                  <a:pt x="6955289" y="611849"/>
                </a:lnTo>
                <a:cubicBezTo>
                  <a:pt x="6955289" y="671482"/>
                  <a:pt x="6906947" y="719823"/>
                  <a:pt x="6847315" y="719823"/>
                </a:cubicBezTo>
                <a:lnTo>
                  <a:pt x="107973" y="719823"/>
                </a:lnTo>
                <a:cubicBezTo>
                  <a:pt x="48341" y="719823"/>
                  <a:pt x="0" y="671482"/>
                  <a:pt x="0" y="611849"/>
                </a:cubicBezTo>
                <a:lnTo>
                  <a:pt x="0" y="107973"/>
                </a:lnTo>
                <a:cubicBezTo>
                  <a:pt x="0" y="48381"/>
                  <a:pt x="48381" y="0"/>
                  <a:pt x="10797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0071E3">
                  <a:alpha val="8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Shape 5"/>
          <p:cNvSpPr/>
          <p:nvPr/>
        </p:nvSpPr>
        <p:spPr>
          <a:xfrm>
            <a:off x="729271" y="2139676"/>
            <a:ext cx="337417" cy="269934"/>
          </a:xfrm>
          <a:custGeom>
            <a:avLst/>
            <a:gdLst/>
            <a:ahLst/>
            <a:cxnLst/>
            <a:rect l="l" t="t" r="r" b="b"/>
            <a:pathLst>
              <a:path w="337417" h="269934">
                <a:moveTo>
                  <a:pt x="67483" y="16871"/>
                </a:moveTo>
                <a:cubicBezTo>
                  <a:pt x="48873" y="16871"/>
                  <a:pt x="33742" y="32002"/>
                  <a:pt x="33742" y="50613"/>
                </a:cubicBezTo>
                <a:lnTo>
                  <a:pt x="33742" y="177144"/>
                </a:lnTo>
                <a:lnTo>
                  <a:pt x="67483" y="177144"/>
                </a:lnTo>
                <a:lnTo>
                  <a:pt x="67483" y="50613"/>
                </a:lnTo>
                <a:lnTo>
                  <a:pt x="269934" y="50613"/>
                </a:lnTo>
                <a:lnTo>
                  <a:pt x="269934" y="177144"/>
                </a:lnTo>
                <a:lnTo>
                  <a:pt x="303675" y="177144"/>
                </a:lnTo>
                <a:lnTo>
                  <a:pt x="303675" y="50613"/>
                </a:lnTo>
                <a:cubicBezTo>
                  <a:pt x="303675" y="32002"/>
                  <a:pt x="288544" y="16871"/>
                  <a:pt x="269934" y="16871"/>
                </a:cubicBezTo>
                <a:lnTo>
                  <a:pt x="67483" y="16871"/>
                </a:lnTo>
                <a:close/>
                <a:moveTo>
                  <a:pt x="10123" y="202450"/>
                </a:moveTo>
                <a:cubicBezTo>
                  <a:pt x="4534" y="202450"/>
                  <a:pt x="0" y="206984"/>
                  <a:pt x="0" y="212573"/>
                </a:cubicBezTo>
                <a:cubicBezTo>
                  <a:pt x="0" y="234927"/>
                  <a:pt x="18136" y="253063"/>
                  <a:pt x="40490" y="253063"/>
                </a:cubicBezTo>
                <a:lnTo>
                  <a:pt x="296927" y="253063"/>
                </a:lnTo>
                <a:cubicBezTo>
                  <a:pt x="319281" y="253063"/>
                  <a:pt x="337417" y="234927"/>
                  <a:pt x="337417" y="212573"/>
                </a:cubicBezTo>
                <a:cubicBezTo>
                  <a:pt x="337417" y="206984"/>
                  <a:pt x="332883" y="202450"/>
                  <a:pt x="327294" y="202450"/>
                </a:cubicBezTo>
                <a:lnTo>
                  <a:pt x="10123" y="20245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8" name="Text 6"/>
          <p:cNvSpPr/>
          <p:nvPr/>
        </p:nvSpPr>
        <p:spPr>
          <a:xfrm>
            <a:off x="1172412" y="2058696"/>
            <a:ext cx="1205703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Client Windows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72412" y="2310634"/>
            <a:ext cx="1187708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Poste utilisateur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58961" y="2094687"/>
            <a:ext cx="1034745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992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IP: 192.168.100.30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358961" y="2274643"/>
            <a:ext cx="1034745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992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Supplicant 802.1X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79946" y="2850501"/>
            <a:ext cx="161960" cy="215947"/>
          </a:xfrm>
          <a:custGeom>
            <a:avLst/>
            <a:gdLst/>
            <a:ahLst/>
            <a:cxnLst/>
            <a:rect l="l" t="t" r="r" b="b"/>
            <a:pathLst>
              <a:path w="161960" h="215947">
                <a:moveTo>
                  <a:pt x="71448" y="211982"/>
                </a:moveTo>
                <a:cubicBezTo>
                  <a:pt x="76720" y="217254"/>
                  <a:pt x="85282" y="217254"/>
                  <a:pt x="90554" y="211982"/>
                </a:cubicBezTo>
                <a:lnTo>
                  <a:pt x="158038" y="144499"/>
                </a:lnTo>
                <a:cubicBezTo>
                  <a:pt x="163310" y="139227"/>
                  <a:pt x="163310" y="130665"/>
                  <a:pt x="158038" y="125393"/>
                </a:cubicBezTo>
                <a:cubicBezTo>
                  <a:pt x="152766" y="120120"/>
                  <a:pt x="144204" y="120120"/>
                  <a:pt x="138931" y="125393"/>
                </a:cubicBezTo>
                <a:lnTo>
                  <a:pt x="94477" y="169847"/>
                </a:lnTo>
                <a:lnTo>
                  <a:pt x="94477" y="13497"/>
                </a:lnTo>
                <a:cubicBezTo>
                  <a:pt x="94477" y="6031"/>
                  <a:pt x="88445" y="0"/>
                  <a:pt x="80980" y="0"/>
                </a:cubicBezTo>
                <a:cubicBezTo>
                  <a:pt x="73515" y="0"/>
                  <a:pt x="67483" y="6031"/>
                  <a:pt x="67483" y="13497"/>
                </a:cubicBezTo>
                <a:lnTo>
                  <a:pt x="67483" y="169847"/>
                </a:lnTo>
                <a:lnTo>
                  <a:pt x="23029" y="125393"/>
                </a:lnTo>
                <a:cubicBezTo>
                  <a:pt x="17757" y="120120"/>
                  <a:pt x="9195" y="120120"/>
                  <a:pt x="3922" y="125393"/>
                </a:cubicBezTo>
                <a:cubicBezTo>
                  <a:pt x="-1350" y="130665"/>
                  <a:pt x="-1350" y="139227"/>
                  <a:pt x="3922" y="144499"/>
                </a:cubicBezTo>
                <a:lnTo>
                  <a:pt x="71406" y="21198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3" name="Shape 11"/>
          <p:cNvSpPr/>
          <p:nvPr/>
        </p:nvSpPr>
        <p:spPr>
          <a:xfrm>
            <a:off x="590255" y="3289593"/>
            <a:ext cx="6942692" cy="734219"/>
          </a:xfrm>
          <a:custGeom>
            <a:avLst/>
            <a:gdLst/>
            <a:ahLst/>
            <a:cxnLst/>
            <a:rect l="l" t="t" r="r" b="b"/>
            <a:pathLst>
              <a:path w="6942692" h="734219">
                <a:moveTo>
                  <a:pt x="107974" y="0"/>
                </a:moveTo>
                <a:lnTo>
                  <a:pt x="6834717" y="0"/>
                </a:lnTo>
                <a:cubicBezTo>
                  <a:pt x="6894350" y="0"/>
                  <a:pt x="6942692" y="48342"/>
                  <a:pt x="6942692" y="107974"/>
                </a:cubicBezTo>
                <a:lnTo>
                  <a:pt x="6942692" y="626245"/>
                </a:lnTo>
                <a:cubicBezTo>
                  <a:pt x="6942692" y="685878"/>
                  <a:pt x="6894350" y="734219"/>
                  <a:pt x="6834717" y="734219"/>
                </a:cubicBezTo>
                <a:lnTo>
                  <a:pt x="107974" y="734219"/>
                </a:lnTo>
                <a:cubicBezTo>
                  <a:pt x="48342" y="734219"/>
                  <a:pt x="0" y="685878"/>
                  <a:pt x="0" y="626245"/>
                </a:cubicBezTo>
                <a:lnTo>
                  <a:pt x="0" y="107974"/>
                </a:lnTo>
                <a:cubicBezTo>
                  <a:pt x="0" y="48382"/>
                  <a:pt x="48382" y="0"/>
                  <a:pt x="107974" y="0"/>
                </a:cubicBezTo>
                <a:close/>
              </a:path>
            </a:pathLst>
          </a:custGeom>
          <a:solidFill>
            <a:srgbClr val="F5F5F7"/>
          </a:solidFill>
          <a:ln w="20320">
            <a:solidFill>
              <a:srgbClr val="0071E3"/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4" name="Shape 12"/>
          <p:cNvSpPr/>
          <p:nvPr/>
        </p:nvSpPr>
        <p:spPr>
          <a:xfrm>
            <a:off x="760538" y="3521733"/>
            <a:ext cx="303675" cy="269934"/>
          </a:xfrm>
          <a:custGeom>
            <a:avLst/>
            <a:gdLst/>
            <a:ahLst/>
            <a:cxnLst/>
            <a:rect l="l" t="t" r="r" b="b"/>
            <a:pathLst>
              <a:path w="303675" h="269934">
                <a:moveTo>
                  <a:pt x="130749" y="46395"/>
                </a:moveTo>
                <a:lnTo>
                  <a:pt x="172926" y="46395"/>
                </a:lnTo>
                <a:lnTo>
                  <a:pt x="172926" y="71701"/>
                </a:lnTo>
                <a:lnTo>
                  <a:pt x="130749" y="71701"/>
                </a:lnTo>
                <a:lnTo>
                  <a:pt x="130749" y="46395"/>
                </a:lnTo>
                <a:close/>
                <a:moveTo>
                  <a:pt x="126531" y="16871"/>
                </a:moveTo>
                <a:cubicBezTo>
                  <a:pt x="112560" y="16871"/>
                  <a:pt x="101225" y="28206"/>
                  <a:pt x="101225" y="42177"/>
                </a:cubicBezTo>
                <a:lnTo>
                  <a:pt x="101225" y="75919"/>
                </a:lnTo>
                <a:cubicBezTo>
                  <a:pt x="101225" y="89890"/>
                  <a:pt x="112560" y="101225"/>
                  <a:pt x="126531" y="101225"/>
                </a:cubicBezTo>
                <a:lnTo>
                  <a:pt x="134967" y="101225"/>
                </a:lnTo>
                <a:lnTo>
                  <a:pt x="134967" y="118096"/>
                </a:lnTo>
                <a:lnTo>
                  <a:pt x="16871" y="118096"/>
                </a:lnTo>
                <a:cubicBezTo>
                  <a:pt x="7539" y="118096"/>
                  <a:pt x="0" y="125635"/>
                  <a:pt x="0" y="134967"/>
                </a:cubicBezTo>
                <a:cubicBezTo>
                  <a:pt x="0" y="144298"/>
                  <a:pt x="7539" y="151838"/>
                  <a:pt x="16871" y="151838"/>
                </a:cubicBezTo>
                <a:lnTo>
                  <a:pt x="67483" y="151838"/>
                </a:lnTo>
                <a:lnTo>
                  <a:pt x="67483" y="168708"/>
                </a:lnTo>
                <a:lnTo>
                  <a:pt x="59048" y="168708"/>
                </a:lnTo>
                <a:cubicBezTo>
                  <a:pt x="45077" y="168708"/>
                  <a:pt x="33742" y="180044"/>
                  <a:pt x="33742" y="194015"/>
                </a:cubicBezTo>
                <a:lnTo>
                  <a:pt x="33742" y="227756"/>
                </a:lnTo>
                <a:cubicBezTo>
                  <a:pt x="33742" y="241728"/>
                  <a:pt x="45077" y="253063"/>
                  <a:pt x="59048" y="253063"/>
                </a:cubicBezTo>
                <a:lnTo>
                  <a:pt x="109661" y="253063"/>
                </a:lnTo>
                <a:cubicBezTo>
                  <a:pt x="123632" y="253063"/>
                  <a:pt x="134967" y="241728"/>
                  <a:pt x="134967" y="227756"/>
                </a:cubicBezTo>
                <a:lnTo>
                  <a:pt x="134967" y="194015"/>
                </a:lnTo>
                <a:cubicBezTo>
                  <a:pt x="134967" y="180044"/>
                  <a:pt x="123632" y="168708"/>
                  <a:pt x="109661" y="168708"/>
                </a:cubicBezTo>
                <a:lnTo>
                  <a:pt x="101225" y="168708"/>
                </a:lnTo>
                <a:lnTo>
                  <a:pt x="101225" y="151838"/>
                </a:lnTo>
                <a:lnTo>
                  <a:pt x="202450" y="151838"/>
                </a:lnTo>
                <a:lnTo>
                  <a:pt x="202450" y="168708"/>
                </a:lnTo>
                <a:lnTo>
                  <a:pt x="194015" y="168708"/>
                </a:lnTo>
                <a:cubicBezTo>
                  <a:pt x="180044" y="168708"/>
                  <a:pt x="168708" y="180044"/>
                  <a:pt x="168708" y="194015"/>
                </a:cubicBezTo>
                <a:lnTo>
                  <a:pt x="168708" y="227756"/>
                </a:lnTo>
                <a:cubicBezTo>
                  <a:pt x="168708" y="241728"/>
                  <a:pt x="180044" y="253063"/>
                  <a:pt x="194015" y="253063"/>
                </a:cubicBezTo>
                <a:lnTo>
                  <a:pt x="244627" y="253063"/>
                </a:lnTo>
                <a:cubicBezTo>
                  <a:pt x="258598" y="253063"/>
                  <a:pt x="269934" y="241728"/>
                  <a:pt x="269934" y="227756"/>
                </a:cubicBezTo>
                <a:lnTo>
                  <a:pt x="269934" y="194015"/>
                </a:lnTo>
                <a:cubicBezTo>
                  <a:pt x="269934" y="180044"/>
                  <a:pt x="258598" y="168708"/>
                  <a:pt x="244627" y="168708"/>
                </a:cubicBezTo>
                <a:lnTo>
                  <a:pt x="236192" y="168708"/>
                </a:lnTo>
                <a:lnTo>
                  <a:pt x="236192" y="151838"/>
                </a:lnTo>
                <a:lnTo>
                  <a:pt x="286804" y="151838"/>
                </a:lnTo>
                <a:cubicBezTo>
                  <a:pt x="296136" y="151838"/>
                  <a:pt x="303675" y="144298"/>
                  <a:pt x="303675" y="134967"/>
                </a:cubicBezTo>
                <a:cubicBezTo>
                  <a:pt x="303675" y="125635"/>
                  <a:pt x="296136" y="118096"/>
                  <a:pt x="286804" y="118096"/>
                </a:cubicBezTo>
                <a:lnTo>
                  <a:pt x="168708" y="118096"/>
                </a:lnTo>
                <a:lnTo>
                  <a:pt x="168708" y="101225"/>
                </a:lnTo>
                <a:lnTo>
                  <a:pt x="177144" y="101225"/>
                </a:lnTo>
                <a:cubicBezTo>
                  <a:pt x="191115" y="101225"/>
                  <a:pt x="202450" y="89890"/>
                  <a:pt x="202450" y="75919"/>
                </a:cubicBezTo>
                <a:lnTo>
                  <a:pt x="202450" y="42177"/>
                </a:lnTo>
                <a:cubicBezTo>
                  <a:pt x="202450" y="28206"/>
                  <a:pt x="191115" y="16871"/>
                  <a:pt x="177144" y="16871"/>
                </a:cubicBezTo>
                <a:lnTo>
                  <a:pt x="126531" y="16871"/>
                </a:lnTo>
                <a:close/>
                <a:moveTo>
                  <a:pt x="236192" y="198232"/>
                </a:moveTo>
                <a:lnTo>
                  <a:pt x="240410" y="198232"/>
                </a:lnTo>
                <a:lnTo>
                  <a:pt x="240410" y="223539"/>
                </a:lnTo>
                <a:lnTo>
                  <a:pt x="198232" y="223539"/>
                </a:lnTo>
                <a:lnTo>
                  <a:pt x="198232" y="198232"/>
                </a:lnTo>
                <a:lnTo>
                  <a:pt x="236192" y="198232"/>
                </a:lnTo>
                <a:close/>
                <a:moveTo>
                  <a:pt x="101225" y="198232"/>
                </a:moveTo>
                <a:lnTo>
                  <a:pt x="105443" y="198232"/>
                </a:lnTo>
                <a:lnTo>
                  <a:pt x="105443" y="223539"/>
                </a:lnTo>
                <a:lnTo>
                  <a:pt x="63266" y="223539"/>
                </a:lnTo>
                <a:lnTo>
                  <a:pt x="63266" y="198232"/>
                </a:lnTo>
                <a:lnTo>
                  <a:pt x="101225" y="19823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Text 13"/>
          <p:cNvSpPr/>
          <p:nvPr/>
        </p:nvSpPr>
        <p:spPr>
          <a:xfrm>
            <a:off x="1186808" y="3440752"/>
            <a:ext cx="1556617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5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Switch/Access Point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86808" y="3692690"/>
            <a:ext cx="1538621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Authenticator 802.1X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362785" y="3476744"/>
            <a:ext cx="1016750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992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 contrôlé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62785" y="3656699"/>
            <a:ext cx="1016750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992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VLAN dynamique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01014" y="4246955"/>
            <a:ext cx="161960" cy="215947"/>
          </a:xfrm>
          <a:custGeom>
            <a:avLst/>
            <a:gdLst/>
            <a:ahLst/>
            <a:cxnLst/>
            <a:rect l="l" t="t" r="r" b="b"/>
            <a:pathLst>
              <a:path w="161960" h="215947">
                <a:moveTo>
                  <a:pt x="71448" y="211982"/>
                </a:moveTo>
                <a:cubicBezTo>
                  <a:pt x="76720" y="217254"/>
                  <a:pt x="85282" y="217254"/>
                  <a:pt x="90554" y="211982"/>
                </a:cubicBezTo>
                <a:lnTo>
                  <a:pt x="158038" y="144499"/>
                </a:lnTo>
                <a:cubicBezTo>
                  <a:pt x="163310" y="139227"/>
                  <a:pt x="163310" y="130665"/>
                  <a:pt x="158038" y="125393"/>
                </a:cubicBezTo>
                <a:cubicBezTo>
                  <a:pt x="152766" y="120120"/>
                  <a:pt x="144204" y="120120"/>
                  <a:pt x="138931" y="125393"/>
                </a:cubicBezTo>
                <a:lnTo>
                  <a:pt x="94477" y="169847"/>
                </a:lnTo>
                <a:lnTo>
                  <a:pt x="94477" y="13497"/>
                </a:lnTo>
                <a:cubicBezTo>
                  <a:pt x="94477" y="6031"/>
                  <a:pt x="88445" y="0"/>
                  <a:pt x="80980" y="0"/>
                </a:cubicBezTo>
                <a:cubicBezTo>
                  <a:pt x="73515" y="0"/>
                  <a:pt x="67483" y="6031"/>
                  <a:pt x="67483" y="13497"/>
                </a:cubicBezTo>
                <a:lnTo>
                  <a:pt x="67483" y="169847"/>
                </a:lnTo>
                <a:lnTo>
                  <a:pt x="23029" y="125393"/>
                </a:lnTo>
                <a:cubicBezTo>
                  <a:pt x="17757" y="120120"/>
                  <a:pt x="9195" y="120120"/>
                  <a:pt x="3922" y="125393"/>
                </a:cubicBezTo>
                <a:cubicBezTo>
                  <a:pt x="-1350" y="130665"/>
                  <a:pt x="-1350" y="139227"/>
                  <a:pt x="3922" y="144499"/>
                </a:cubicBezTo>
                <a:lnTo>
                  <a:pt x="71406" y="21198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Shape 18"/>
          <p:cNvSpPr/>
          <p:nvPr/>
        </p:nvSpPr>
        <p:spPr>
          <a:xfrm>
            <a:off x="4258877" y="4246955"/>
            <a:ext cx="161960" cy="215947"/>
          </a:xfrm>
          <a:custGeom>
            <a:avLst/>
            <a:gdLst/>
            <a:ahLst/>
            <a:cxnLst/>
            <a:rect l="l" t="t" r="r" b="b"/>
            <a:pathLst>
              <a:path w="161960" h="215947">
                <a:moveTo>
                  <a:pt x="71448" y="211982"/>
                </a:moveTo>
                <a:cubicBezTo>
                  <a:pt x="76720" y="217254"/>
                  <a:pt x="85282" y="217254"/>
                  <a:pt x="90554" y="211982"/>
                </a:cubicBezTo>
                <a:lnTo>
                  <a:pt x="158038" y="144499"/>
                </a:lnTo>
                <a:cubicBezTo>
                  <a:pt x="163310" y="139227"/>
                  <a:pt x="163310" y="130665"/>
                  <a:pt x="158038" y="125393"/>
                </a:cubicBezTo>
                <a:cubicBezTo>
                  <a:pt x="152766" y="120120"/>
                  <a:pt x="144204" y="120120"/>
                  <a:pt x="138931" y="125393"/>
                </a:cubicBezTo>
                <a:lnTo>
                  <a:pt x="94477" y="169847"/>
                </a:lnTo>
                <a:lnTo>
                  <a:pt x="94477" y="13497"/>
                </a:lnTo>
                <a:cubicBezTo>
                  <a:pt x="94477" y="6031"/>
                  <a:pt x="88445" y="0"/>
                  <a:pt x="80980" y="0"/>
                </a:cubicBezTo>
                <a:cubicBezTo>
                  <a:pt x="73515" y="0"/>
                  <a:pt x="67483" y="6031"/>
                  <a:pt x="67483" y="13497"/>
                </a:cubicBezTo>
                <a:lnTo>
                  <a:pt x="67483" y="169847"/>
                </a:lnTo>
                <a:lnTo>
                  <a:pt x="23029" y="125393"/>
                </a:lnTo>
                <a:cubicBezTo>
                  <a:pt x="17757" y="120120"/>
                  <a:pt x="9195" y="120120"/>
                  <a:pt x="3922" y="125393"/>
                </a:cubicBezTo>
                <a:cubicBezTo>
                  <a:pt x="-1350" y="130665"/>
                  <a:pt x="-1350" y="139227"/>
                  <a:pt x="3922" y="144499"/>
                </a:cubicBezTo>
                <a:lnTo>
                  <a:pt x="71406" y="21198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1" name="Shape 19"/>
          <p:cNvSpPr/>
          <p:nvPr/>
        </p:nvSpPr>
        <p:spPr>
          <a:xfrm>
            <a:off x="583057" y="4678849"/>
            <a:ext cx="3410161" cy="1403655"/>
          </a:xfrm>
          <a:custGeom>
            <a:avLst/>
            <a:gdLst/>
            <a:ahLst/>
            <a:cxnLst/>
            <a:rect l="l" t="t" r="r" b="b"/>
            <a:pathLst>
              <a:path w="3410161" h="1403655">
                <a:moveTo>
                  <a:pt x="107969" y="0"/>
                </a:moveTo>
                <a:lnTo>
                  <a:pt x="3302192" y="0"/>
                </a:lnTo>
                <a:cubicBezTo>
                  <a:pt x="3361821" y="0"/>
                  <a:pt x="3410161" y="48339"/>
                  <a:pt x="3410161" y="107969"/>
                </a:cubicBezTo>
                <a:lnTo>
                  <a:pt x="3410161" y="1295685"/>
                </a:lnTo>
                <a:cubicBezTo>
                  <a:pt x="3410161" y="1355315"/>
                  <a:pt x="3361821" y="1403655"/>
                  <a:pt x="3302192" y="1403655"/>
                </a:cubicBezTo>
                <a:lnTo>
                  <a:pt x="107969" y="1403655"/>
                </a:lnTo>
                <a:cubicBezTo>
                  <a:pt x="48339" y="1403655"/>
                  <a:pt x="0" y="1355315"/>
                  <a:pt x="0" y="1295685"/>
                </a:cubicBezTo>
                <a:lnTo>
                  <a:pt x="0" y="107969"/>
                </a:lnTo>
                <a:cubicBezTo>
                  <a:pt x="0" y="48379"/>
                  <a:pt x="48379" y="0"/>
                  <a:pt x="10796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0071E3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22" name="Shape 20"/>
          <p:cNvSpPr/>
          <p:nvPr/>
        </p:nvSpPr>
        <p:spPr>
          <a:xfrm>
            <a:off x="767511" y="4912791"/>
            <a:ext cx="188954" cy="215947"/>
          </a:xfrm>
          <a:custGeom>
            <a:avLst/>
            <a:gdLst/>
            <a:ahLst/>
            <a:cxnLst/>
            <a:rect l="l" t="t" r="r" b="b"/>
            <a:pathLst>
              <a:path w="188954" h="215947">
                <a:moveTo>
                  <a:pt x="26993" y="13497"/>
                </a:moveTo>
                <a:cubicBezTo>
                  <a:pt x="12105" y="13497"/>
                  <a:pt x="0" y="25602"/>
                  <a:pt x="0" y="40490"/>
                </a:cubicBezTo>
                <a:lnTo>
                  <a:pt x="0" y="67483"/>
                </a:lnTo>
                <a:cubicBezTo>
                  <a:pt x="0" y="82372"/>
                  <a:pt x="12105" y="94477"/>
                  <a:pt x="26993" y="94477"/>
                </a:cubicBezTo>
                <a:lnTo>
                  <a:pt x="161960" y="94477"/>
                </a:lnTo>
                <a:cubicBezTo>
                  <a:pt x="176849" y="94477"/>
                  <a:pt x="188954" y="82372"/>
                  <a:pt x="188954" y="67483"/>
                </a:cubicBezTo>
                <a:lnTo>
                  <a:pt x="188954" y="40490"/>
                </a:lnTo>
                <a:cubicBezTo>
                  <a:pt x="188954" y="25602"/>
                  <a:pt x="176849" y="13497"/>
                  <a:pt x="161960" y="13497"/>
                </a:cubicBezTo>
                <a:lnTo>
                  <a:pt x="26993" y="13497"/>
                </a:lnTo>
                <a:close/>
                <a:moveTo>
                  <a:pt x="118096" y="43864"/>
                </a:moveTo>
                <a:cubicBezTo>
                  <a:pt x="123683" y="43864"/>
                  <a:pt x="128218" y="48400"/>
                  <a:pt x="128218" y="53987"/>
                </a:cubicBezTo>
                <a:cubicBezTo>
                  <a:pt x="128218" y="59573"/>
                  <a:pt x="123683" y="64109"/>
                  <a:pt x="118096" y="64109"/>
                </a:cubicBezTo>
                <a:cubicBezTo>
                  <a:pt x="112509" y="64109"/>
                  <a:pt x="107973" y="59573"/>
                  <a:pt x="107973" y="53987"/>
                </a:cubicBezTo>
                <a:cubicBezTo>
                  <a:pt x="107973" y="48400"/>
                  <a:pt x="112509" y="43864"/>
                  <a:pt x="118096" y="43864"/>
                </a:cubicBezTo>
                <a:close/>
                <a:moveTo>
                  <a:pt x="141715" y="53987"/>
                </a:moveTo>
                <a:cubicBezTo>
                  <a:pt x="141715" y="48400"/>
                  <a:pt x="146251" y="43864"/>
                  <a:pt x="151838" y="43864"/>
                </a:cubicBezTo>
                <a:cubicBezTo>
                  <a:pt x="157424" y="43864"/>
                  <a:pt x="161960" y="48400"/>
                  <a:pt x="161960" y="53987"/>
                </a:cubicBezTo>
                <a:cubicBezTo>
                  <a:pt x="161960" y="59573"/>
                  <a:pt x="157424" y="64109"/>
                  <a:pt x="151838" y="64109"/>
                </a:cubicBezTo>
                <a:cubicBezTo>
                  <a:pt x="146251" y="64109"/>
                  <a:pt x="141715" y="59573"/>
                  <a:pt x="141715" y="53987"/>
                </a:cubicBezTo>
                <a:close/>
                <a:moveTo>
                  <a:pt x="26993" y="121470"/>
                </a:moveTo>
                <a:cubicBezTo>
                  <a:pt x="12105" y="121470"/>
                  <a:pt x="0" y="133575"/>
                  <a:pt x="0" y="148463"/>
                </a:cubicBezTo>
                <a:lnTo>
                  <a:pt x="0" y="175457"/>
                </a:lnTo>
                <a:cubicBezTo>
                  <a:pt x="0" y="190345"/>
                  <a:pt x="12105" y="202450"/>
                  <a:pt x="26993" y="202450"/>
                </a:cubicBezTo>
                <a:lnTo>
                  <a:pt x="161960" y="202450"/>
                </a:lnTo>
                <a:cubicBezTo>
                  <a:pt x="176849" y="202450"/>
                  <a:pt x="188954" y="190345"/>
                  <a:pt x="188954" y="175457"/>
                </a:cubicBezTo>
                <a:lnTo>
                  <a:pt x="188954" y="148463"/>
                </a:lnTo>
                <a:cubicBezTo>
                  <a:pt x="188954" y="133575"/>
                  <a:pt x="176849" y="121470"/>
                  <a:pt x="161960" y="121470"/>
                </a:cubicBezTo>
                <a:lnTo>
                  <a:pt x="26993" y="121470"/>
                </a:lnTo>
                <a:close/>
                <a:moveTo>
                  <a:pt x="118096" y="151838"/>
                </a:moveTo>
                <a:cubicBezTo>
                  <a:pt x="123683" y="151838"/>
                  <a:pt x="128218" y="156373"/>
                  <a:pt x="128218" y="161960"/>
                </a:cubicBezTo>
                <a:cubicBezTo>
                  <a:pt x="128218" y="167547"/>
                  <a:pt x="123683" y="172083"/>
                  <a:pt x="118096" y="172083"/>
                </a:cubicBezTo>
                <a:cubicBezTo>
                  <a:pt x="112509" y="172083"/>
                  <a:pt x="107973" y="167547"/>
                  <a:pt x="107973" y="161960"/>
                </a:cubicBezTo>
                <a:cubicBezTo>
                  <a:pt x="107973" y="156373"/>
                  <a:pt x="112509" y="151838"/>
                  <a:pt x="118096" y="151838"/>
                </a:cubicBezTo>
                <a:close/>
                <a:moveTo>
                  <a:pt x="141715" y="161960"/>
                </a:moveTo>
                <a:cubicBezTo>
                  <a:pt x="141715" y="156373"/>
                  <a:pt x="146251" y="151838"/>
                  <a:pt x="151838" y="151838"/>
                </a:cubicBezTo>
                <a:cubicBezTo>
                  <a:pt x="157424" y="151838"/>
                  <a:pt x="161960" y="156373"/>
                  <a:pt x="161960" y="161960"/>
                </a:cubicBezTo>
                <a:cubicBezTo>
                  <a:pt x="161960" y="167547"/>
                  <a:pt x="157424" y="172083"/>
                  <a:pt x="151838" y="172083"/>
                </a:cubicBezTo>
                <a:cubicBezTo>
                  <a:pt x="146251" y="172083"/>
                  <a:pt x="141715" y="167547"/>
                  <a:pt x="141715" y="16196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Text 21"/>
          <p:cNvSpPr/>
          <p:nvPr/>
        </p:nvSpPr>
        <p:spPr>
          <a:xfrm>
            <a:off x="1104928" y="4822813"/>
            <a:ext cx="899779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04928" y="5038760"/>
            <a:ext cx="890781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NAC + RADIUS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27021" y="5326689"/>
            <a:ext cx="3185216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IP: 192.168.100.10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27021" y="5542636"/>
            <a:ext cx="3185216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Port: 1443 (Web)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27021" y="5758583"/>
            <a:ext cx="3185216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LDAP → AD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132908" y="4678849"/>
            <a:ext cx="3410161" cy="1403655"/>
          </a:xfrm>
          <a:custGeom>
            <a:avLst/>
            <a:gdLst/>
            <a:ahLst/>
            <a:cxnLst/>
            <a:rect l="l" t="t" r="r" b="b"/>
            <a:pathLst>
              <a:path w="3410161" h="1403655">
                <a:moveTo>
                  <a:pt x="107969" y="0"/>
                </a:moveTo>
                <a:lnTo>
                  <a:pt x="3302192" y="0"/>
                </a:lnTo>
                <a:cubicBezTo>
                  <a:pt x="3361821" y="0"/>
                  <a:pt x="3410161" y="48339"/>
                  <a:pt x="3410161" y="107969"/>
                </a:cubicBezTo>
                <a:lnTo>
                  <a:pt x="3410161" y="1295685"/>
                </a:lnTo>
                <a:cubicBezTo>
                  <a:pt x="3410161" y="1355315"/>
                  <a:pt x="3361821" y="1403655"/>
                  <a:pt x="3302192" y="1403655"/>
                </a:cubicBezTo>
                <a:lnTo>
                  <a:pt x="107969" y="1403655"/>
                </a:lnTo>
                <a:cubicBezTo>
                  <a:pt x="48339" y="1403655"/>
                  <a:pt x="0" y="1355315"/>
                  <a:pt x="0" y="1295685"/>
                </a:cubicBezTo>
                <a:lnTo>
                  <a:pt x="0" y="107969"/>
                </a:lnTo>
                <a:cubicBezTo>
                  <a:pt x="0" y="48379"/>
                  <a:pt x="48379" y="0"/>
                  <a:pt x="10796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0071E3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29" name="Shape 27"/>
          <p:cNvSpPr/>
          <p:nvPr/>
        </p:nvSpPr>
        <p:spPr>
          <a:xfrm>
            <a:off x="4276873" y="4912791"/>
            <a:ext cx="269934" cy="215947"/>
          </a:xfrm>
          <a:custGeom>
            <a:avLst/>
            <a:gdLst/>
            <a:ahLst/>
            <a:cxnLst/>
            <a:rect l="l" t="t" r="r" b="b"/>
            <a:pathLst>
              <a:path w="269934" h="215947">
                <a:moveTo>
                  <a:pt x="134967" y="94477"/>
                </a:moveTo>
                <a:cubicBezTo>
                  <a:pt x="159176" y="94477"/>
                  <a:pt x="178831" y="74822"/>
                  <a:pt x="178831" y="50613"/>
                </a:cubicBezTo>
                <a:cubicBezTo>
                  <a:pt x="178831" y="26403"/>
                  <a:pt x="159176" y="6748"/>
                  <a:pt x="134967" y="6748"/>
                </a:cubicBezTo>
                <a:cubicBezTo>
                  <a:pt x="110757" y="6748"/>
                  <a:pt x="91103" y="26403"/>
                  <a:pt x="91103" y="50613"/>
                </a:cubicBezTo>
                <a:cubicBezTo>
                  <a:pt x="91103" y="74822"/>
                  <a:pt x="110757" y="94477"/>
                  <a:pt x="134967" y="94477"/>
                </a:cubicBezTo>
                <a:close/>
                <a:moveTo>
                  <a:pt x="40490" y="97851"/>
                </a:moveTo>
                <a:cubicBezTo>
                  <a:pt x="57250" y="97851"/>
                  <a:pt x="70858" y="84244"/>
                  <a:pt x="70858" y="67483"/>
                </a:cubicBezTo>
                <a:cubicBezTo>
                  <a:pt x="70858" y="50723"/>
                  <a:pt x="57250" y="37116"/>
                  <a:pt x="40490" y="37116"/>
                </a:cubicBezTo>
                <a:cubicBezTo>
                  <a:pt x="23730" y="37116"/>
                  <a:pt x="10123" y="50723"/>
                  <a:pt x="10123" y="67483"/>
                </a:cubicBezTo>
                <a:cubicBezTo>
                  <a:pt x="10123" y="84244"/>
                  <a:pt x="23730" y="97851"/>
                  <a:pt x="40490" y="97851"/>
                </a:cubicBezTo>
                <a:close/>
                <a:moveTo>
                  <a:pt x="0" y="175457"/>
                </a:moveTo>
                <a:lnTo>
                  <a:pt x="0" y="188954"/>
                </a:lnTo>
                <a:cubicBezTo>
                  <a:pt x="0" y="196419"/>
                  <a:pt x="6031" y="202450"/>
                  <a:pt x="13497" y="202450"/>
                </a:cubicBezTo>
                <a:lnTo>
                  <a:pt x="50064" y="202450"/>
                </a:lnTo>
                <a:cubicBezTo>
                  <a:pt x="48251" y="198317"/>
                  <a:pt x="47238" y="193762"/>
                  <a:pt x="47238" y="188954"/>
                </a:cubicBezTo>
                <a:lnTo>
                  <a:pt x="47238" y="182205"/>
                </a:lnTo>
                <a:cubicBezTo>
                  <a:pt x="47238" y="159767"/>
                  <a:pt x="55674" y="139269"/>
                  <a:pt x="69550" y="123748"/>
                </a:cubicBezTo>
                <a:cubicBezTo>
                  <a:pt x="64615" y="122271"/>
                  <a:pt x="59385" y="121470"/>
                  <a:pt x="53987" y="121470"/>
                </a:cubicBezTo>
                <a:cubicBezTo>
                  <a:pt x="24167" y="121470"/>
                  <a:pt x="0" y="145638"/>
                  <a:pt x="0" y="175457"/>
                </a:cubicBezTo>
                <a:close/>
                <a:moveTo>
                  <a:pt x="259811" y="67483"/>
                </a:moveTo>
                <a:cubicBezTo>
                  <a:pt x="259811" y="50723"/>
                  <a:pt x="246204" y="37116"/>
                  <a:pt x="229444" y="37116"/>
                </a:cubicBezTo>
                <a:cubicBezTo>
                  <a:pt x="212683" y="37116"/>
                  <a:pt x="199076" y="50723"/>
                  <a:pt x="199076" y="67483"/>
                </a:cubicBezTo>
                <a:cubicBezTo>
                  <a:pt x="199076" y="84244"/>
                  <a:pt x="212683" y="97851"/>
                  <a:pt x="229444" y="97851"/>
                </a:cubicBezTo>
                <a:cubicBezTo>
                  <a:pt x="246204" y="97851"/>
                  <a:pt x="259811" y="84244"/>
                  <a:pt x="259811" y="67483"/>
                </a:cubicBezTo>
                <a:close/>
                <a:moveTo>
                  <a:pt x="67483" y="182205"/>
                </a:moveTo>
                <a:lnTo>
                  <a:pt x="67483" y="188954"/>
                </a:lnTo>
                <a:cubicBezTo>
                  <a:pt x="67483" y="196419"/>
                  <a:pt x="73515" y="202450"/>
                  <a:pt x="80980" y="202450"/>
                </a:cubicBezTo>
                <a:lnTo>
                  <a:pt x="147114" y="202450"/>
                </a:lnTo>
                <a:cubicBezTo>
                  <a:pt x="144119" y="193340"/>
                  <a:pt x="144457" y="183724"/>
                  <a:pt x="151627" y="175457"/>
                </a:cubicBezTo>
                <a:cubicBezTo>
                  <a:pt x="145722" y="168624"/>
                  <a:pt x="142980" y="158713"/>
                  <a:pt x="146819" y="148759"/>
                </a:cubicBezTo>
                <a:cubicBezTo>
                  <a:pt x="149602" y="141546"/>
                  <a:pt x="153525" y="134798"/>
                  <a:pt x="158375" y="128809"/>
                </a:cubicBezTo>
                <a:cubicBezTo>
                  <a:pt x="160653" y="126025"/>
                  <a:pt x="163268" y="123874"/>
                  <a:pt x="166094" y="122314"/>
                </a:cubicBezTo>
                <a:cubicBezTo>
                  <a:pt x="156772" y="117463"/>
                  <a:pt x="146186" y="114722"/>
                  <a:pt x="134967" y="114722"/>
                </a:cubicBezTo>
                <a:cubicBezTo>
                  <a:pt x="97682" y="114722"/>
                  <a:pt x="67483" y="144921"/>
                  <a:pt x="67483" y="182205"/>
                </a:cubicBezTo>
                <a:close/>
                <a:moveTo>
                  <a:pt x="263438" y="163605"/>
                </a:moveTo>
                <a:cubicBezTo>
                  <a:pt x="266095" y="162087"/>
                  <a:pt x="267445" y="158923"/>
                  <a:pt x="266306" y="156013"/>
                </a:cubicBezTo>
                <a:cubicBezTo>
                  <a:pt x="264282" y="150783"/>
                  <a:pt x="261456" y="145848"/>
                  <a:pt x="257913" y="141504"/>
                </a:cubicBezTo>
                <a:cubicBezTo>
                  <a:pt x="255973" y="139100"/>
                  <a:pt x="252557" y="138678"/>
                  <a:pt x="249899" y="140239"/>
                </a:cubicBezTo>
                <a:cubicBezTo>
                  <a:pt x="240705" y="145553"/>
                  <a:pt x="229401" y="139058"/>
                  <a:pt x="229401" y="128387"/>
                </a:cubicBezTo>
                <a:cubicBezTo>
                  <a:pt x="229401" y="125308"/>
                  <a:pt x="227335" y="122567"/>
                  <a:pt x="224298" y="122103"/>
                </a:cubicBezTo>
                <a:cubicBezTo>
                  <a:pt x="218857" y="121259"/>
                  <a:pt x="212994" y="121259"/>
                  <a:pt x="207554" y="122103"/>
                </a:cubicBezTo>
                <a:cubicBezTo>
                  <a:pt x="204517" y="122567"/>
                  <a:pt x="202450" y="125308"/>
                  <a:pt x="202450" y="128387"/>
                </a:cubicBezTo>
                <a:cubicBezTo>
                  <a:pt x="202450" y="139016"/>
                  <a:pt x="191147" y="145553"/>
                  <a:pt x="181952" y="140239"/>
                </a:cubicBezTo>
                <a:cubicBezTo>
                  <a:pt x="179295" y="138721"/>
                  <a:pt x="175879" y="139142"/>
                  <a:pt x="173938" y="141504"/>
                </a:cubicBezTo>
                <a:cubicBezTo>
                  <a:pt x="170396" y="145848"/>
                  <a:pt x="167570" y="150783"/>
                  <a:pt x="165545" y="156013"/>
                </a:cubicBezTo>
                <a:cubicBezTo>
                  <a:pt x="164449" y="158881"/>
                  <a:pt x="165756" y="162045"/>
                  <a:pt x="168413" y="163563"/>
                </a:cubicBezTo>
                <a:cubicBezTo>
                  <a:pt x="177650" y="168877"/>
                  <a:pt x="177650" y="181910"/>
                  <a:pt x="168413" y="187266"/>
                </a:cubicBezTo>
                <a:cubicBezTo>
                  <a:pt x="165756" y="188785"/>
                  <a:pt x="164406" y="191948"/>
                  <a:pt x="165545" y="194816"/>
                </a:cubicBezTo>
                <a:cubicBezTo>
                  <a:pt x="167570" y="200046"/>
                  <a:pt x="170396" y="204981"/>
                  <a:pt x="173938" y="209325"/>
                </a:cubicBezTo>
                <a:cubicBezTo>
                  <a:pt x="175879" y="211729"/>
                  <a:pt x="179295" y="212151"/>
                  <a:pt x="181952" y="210590"/>
                </a:cubicBezTo>
                <a:cubicBezTo>
                  <a:pt x="191147" y="205276"/>
                  <a:pt x="202450" y="211814"/>
                  <a:pt x="202450" y="222442"/>
                </a:cubicBezTo>
                <a:cubicBezTo>
                  <a:pt x="202450" y="225521"/>
                  <a:pt x="204517" y="228263"/>
                  <a:pt x="207554" y="228727"/>
                </a:cubicBezTo>
                <a:cubicBezTo>
                  <a:pt x="212994" y="229570"/>
                  <a:pt x="218857" y="229570"/>
                  <a:pt x="224298" y="228727"/>
                </a:cubicBezTo>
                <a:cubicBezTo>
                  <a:pt x="227335" y="228263"/>
                  <a:pt x="229401" y="225521"/>
                  <a:pt x="229401" y="222442"/>
                </a:cubicBezTo>
                <a:cubicBezTo>
                  <a:pt x="229401" y="211814"/>
                  <a:pt x="240705" y="205276"/>
                  <a:pt x="249899" y="210590"/>
                </a:cubicBezTo>
                <a:cubicBezTo>
                  <a:pt x="252557" y="212109"/>
                  <a:pt x="255973" y="211687"/>
                  <a:pt x="257913" y="209325"/>
                </a:cubicBezTo>
                <a:cubicBezTo>
                  <a:pt x="261456" y="204981"/>
                  <a:pt x="264282" y="200046"/>
                  <a:pt x="266306" y="194816"/>
                </a:cubicBezTo>
                <a:cubicBezTo>
                  <a:pt x="267403" y="191948"/>
                  <a:pt x="266095" y="188785"/>
                  <a:pt x="263438" y="187266"/>
                </a:cubicBezTo>
                <a:cubicBezTo>
                  <a:pt x="254202" y="181952"/>
                  <a:pt x="254202" y="168919"/>
                  <a:pt x="263438" y="163563"/>
                </a:cubicBezTo>
                <a:close/>
                <a:moveTo>
                  <a:pt x="199076" y="175457"/>
                </a:moveTo>
                <a:cubicBezTo>
                  <a:pt x="199076" y="166146"/>
                  <a:pt x="206636" y="158586"/>
                  <a:pt x="215947" y="158586"/>
                </a:cubicBezTo>
                <a:cubicBezTo>
                  <a:pt x="225258" y="158586"/>
                  <a:pt x="232818" y="166146"/>
                  <a:pt x="232818" y="175457"/>
                </a:cubicBezTo>
                <a:cubicBezTo>
                  <a:pt x="232818" y="184768"/>
                  <a:pt x="225258" y="192328"/>
                  <a:pt x="215947" y="192328"/>
                </a:cubicBezTo>
                <a:cubicBezTo>
                  <a:pt x="206636" y="192328"/>
                  <a:pt x="199076" y="184768"/>
                  <a:pt x="199076" y="17545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0" name="Text 28"/>
          <p:cNvSpPr/>
          <p:nvPr/>
        </p:nvSpPr>
        <p:spPr>
          <a:xfrm>
            <a:off x="4654780" y="4822813"/>
            <a:ext cx="1097730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Active Directory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654780" y="5038760"/>
            <a:ext cx="1088732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 + DNS + NPS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276873" y="5326689"/>
            <a:ext cx="3185216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IP: 192.168.100.20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276873" y="5542636"/>
            <a:ext cx="3185216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Domaine: nac.lan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276873" y="5758583"/>
            <a:ext cx="3185216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RADIUS Server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053581" y="1227298"/>
            <a:ext cx="3768273" cy="3822259"/>
          </a:xfrm>
          <a:custGeom>
            <a:avLst/>
            <a:gdLst/>
            <a:ahLst/>
            <a:cxnLst/>
            <a:rect l="l" t="t" r="r" b="b"/>
            <a:pathLst>
              <a:path w="3768273" h="3822259">
                <a:moveTo>
                  <a:pt x="143948" y="0"/>
                </a:moveTo>
                <a:lnTo>
                  <a:pt x="3624325" y="0"/>
                </a:lnTo>
                <a:cubicBezTo>
                  <a:pt x="3703825" y="0"/>
                  <a:pt x="3768273" y="64448"/>
                  <a:pt x="3768273" y="143948"/>
                </a:cubicBezTo>
                <a:lnTo>
                  <a:pt x="3768273" y="3678311"/>
                </a:lnTo>
                <a:cubicBezTo>
                  <a:pt x="3768273" y="3757812"/>
                  <a:pt x="3703825" y="3822259"/>
                  <a:pt x="3624325" y="3822259"/>
                </a:cubicBezTo>
                <a:lnTo>
                  <a:pt x="143948" y="3822259"/>
                </a:lnTo>
                <a:cubicBezTo>
                  <a:pt x="64448" y="3822259"/>
                  <a:pt x="0" y="3757812"/>
                  <a:pt x="0" y="3678311"/>
                </a:cubicBezTo>
                <a:lnTo>
                  <a:pt x="0" y="143948"/>
                </a:lnTo>
                <a:cubicBezTo>
                  <a:pt x="0" y="64448"/>
                  <a:pt x="64448" y="0"/>
                  <a:pt x="14394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6993" dist="899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36" name="Text 34"/>
          <p:cNvSpPr/>
          <p:nvPr/>
        </p:nvSpPr>
        <p:spPr>
          <a:xfrm>
            <a:off x="8273127" y="1446847"/>
            <a:ext cx="3419159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Machines Virtuelles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73127" y="1842749"/>
            <a:ext cx="3329181" cy="899779"/>
          </a:xfrm>
          <a:custGeom>
            <a:avLst/>
            <a:gdLst/>
            <a:ahLst/>
            <a:cxnLst/>
            <a:rect l="l" t="t" r="r" b="b"/>
            <a:pathLst>
              <a:path w="3329181" h="899779">
                <a:moveTo>
                  <a:pt x="107973" y="0"/>
                </a:moveTo>
                <a:lnTo>
                  <a:pt x="3221207" y="0"/>
                </a:lnTo>
                <a:cubicBezTo>
                  <a:pt x="3280839" y="0"/>
                  <a:pt x="3329181" y="48341"/>
                  <a:pt x="3329181" y="107973"/>
                </a:cubicBezTo>
                <a:lnTo>
                  <a:pt x="3329181" y="791805"/>
                </a:lnTo>
                <a:cubicBezTo>
                  <a:pt x="3329181" y="851437"/>
                  <a:pt x="3280839" y="899779"/>
                  <a:pt x="3221207" y="899779"/>
                </a:cubicBezTo>
                <a:lnTo>
                  <a:pt x="107973" y="899779"/>
                </a:lnTo>
                <a:cubicBezTo>
                  <a:pt x="48341" y="899779"/>
                  <a:pt x="0" y="851437"/>
                  <a:pt x="0" y="791805"/>
                </a:cubicBezTo>
                <a:lnTo>
                  <a:pt x="0" y="107973"/>
                </a:lnTo>
                <a:cubicBezTo>
                  <a:pt x="0" y="48381"/>
                  <a:pt x="48381" y="0"/>
                  <a:pt x="107973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8" name="Shape 36"/>
          <p:cNvSpPr/>
          <p:nvPr/>
        </p:nvSpPr>
        <p:spPr>
          <a:xfrm>
            <a:off x="8417092" y="2076692"/>
            <a:ext cx="431894" cy="431894"/>
          </a:xfrm>
          <a:custGeom>
            <a:avLst/>
            <a:gdLst/>
            <a:ahLst/>
            <a:cxnLst/>
            <a:rect l="l" t="t" r="r" b="b"/>
            <a:pathLst>
              <a:path w="431894" h="431894">
                <a:moveTo>
                  <a:pt x="107973" y="0"/>
                </a:moveTo>
                <a:lnTo>
                  <a:pt x="323920" y="0"/>
                </a:lnTo>
                <a:cubicBezTo>
                  <a:pt x="383552" y="0"/>
                  <a:pt x="431894" y="48341"/>
                  <a:pt x="431894" y="107973"/>
                </a:cubicBezTo>
                <a:lnTo>
                  <a:pt x="431894" y="323920"/>
                </a:lnTo>
                <a:cubicBezTo>
                  <a:pt x="431894" y="383552"/>
                  <a:pt x="383552" y="431894"/>
                  <a:pt x="323920" y="431894"/>
                </a:cubicBezTo>
                <a:lnTo>
                  <a:pt x="107973" y="431894"/>
                </a:lnTo>
                <a:cubicBezTo>
                  <a:pt x="48341" y="431894"/>
                  <a:pt x="0" y="383552"/>
                  <a:pt x="0" y="323920"/>
                </a:cubicBezTo>
                <a:lnTo>
                  <a:pt x="0" y="107973"/>
                </a:lnTo>
                <a:cubicBezTo>
                  <a:pt x="0" y="48381"/>
                  <a:pt x="48381" y="0"/>
                  <a:pt x="107973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9" name="Shape 37"/>
          <p:cNvSpPr/>
          <p:nvPr/>
        </p:nvSpPr>
        <p:spPr>
          <a:xfrm>
            <a:off x="8554308" y="2202661"/>
            <a:ext cx="157461" cy="179956"/>
          </a:xfrm>
          <a:custGeom>
            <a:avLst/>
            <a:gdLst/>
            <a:ahLst/>
            <a:cxnLst/>
            <a:rect l="l" t="t" r="r" b="b"/>
            <a:pathLst>
              <a:path w="157461" h="179956">
                <a:moveTo>
                  <a:pt x="22494" y="11247"/>
                </a:moveTo>
                <a:cubicBezTo>
                  <a:pt x="10087" y="11247"/>
                  <a:pt x="0" y="21335"/>
                  <a:pt x="0" y="33742"/>
                </a:cubicBezTo>
                <a:lnTo>
                  <a:pt x="0" y="56236"/>
                </a:lnTo>
                <a:cubicBezTo>
                  <a:pt x="0" y="68643"/>
                  <a:pt x="10087" y="78731"/>
                  <a:pt x="22494" y="78731"/>
                </a:cubicBezTo>
                <a:lnTo>
                  <a:pt x="134967" y="78731"/>
                </a:lnTo>
                <a:cubicBezTo>
                  <a:pt x="147374" y="78731"/>
                  <a:pt x="157461" y="68643"/>
                  <a:pt x="157461" y="56236"/>
                </a:cubicBezTo>
                <a:lnTo>
                  <a:pt x="157461" y="33742"/>
                </a:lnTo>
                <a:cubicBezTo>
                  <a:pt x="157461" y="21335"/>
                  <a:pt x="147374" y="11247"/>
                  <a:pt x="134967" y="11247"/>
                </a:cubicBezTo>
                <a:lnTo>
                  <a:pt x="22494" y="11247"/>
                </a:lnTo>
                <a:close/>
                <a:moveTo>
                  <a:pt x="98413" y="36554"/>
                </a:moveTo>
                <a:cubicBezTo>
                  <a:pt x="103069" y="36554"/>
                  <a:pt x="106849" y="40333"/>
                  <a:pt x="106849" y="44989"/>
                </a:cubicBezTo>
                <a:cubicBezTo>
                  <a:pt x="106849" y="49645"/>
                  <a:pt x="103069" y="53424"/>
                  <a:pt x="98413" y="53424"/>
                </a:cubicBezTo>
                <a:cubicBezTo>
                  <a:pt x="93758" y="53424"/>
                  <a:pt x="89978" y="49645"/>
                  <a:pt x="89978" y="44989"/>
                </a:cubicBezTo>
                <a:cubicBezTo>
                  <a:pt x="89978" y="40333"/>
                  <a:pt x="93758" y="36554"/>
                  <a:pt x="98413" y="36554"/>
                </a:cubicBezTo>
                <a:close/>
                <a:moveTo>
                  <a:pt x="118096" y="44989"/>
                </a:moveTo>
                <a:cubicBezTo>
                  <a:pt x="118096" y="40333"/>
                  <a:pt x="121876" y="36554"/>
                  <a:pt x="126531" y="36554"/>
                </a:cubicBezTo>
                <a:cubicBezTo>
                  <a:pt x="131187" y="36554"/>
                  <a:pt x="134967" y="40333"/>
                  <a:pt x="134967" y="44989"/>
                </a:cubicBezTo>
                <a:cubicBezTo>
                  <a:pt x="134967" y="49645"/>
                  <a:pt x="131187" y="53424"/>
                  <a:pt x="126531" y="53424"/>
                </a:cubicBezTo>
                <a:cubicBezTo>
                  <a:pt x="121876" y="53424"/>
                  <a:pt x="118096" y="49645"/>
                  <a:pt x="118096" y="44989"/>
                </a:cubicBezTo>
                <a:close/>
                <a:moveTo>
                  <a:pt x="22494" y="101225"/>
                </a:moveTo>
                <a:cubicBezTo>
                  <a:pt x="10087" y="101225"/>
                  <a:pt x="0" y="111312"/>
                  <a:pt x="0" y="123720"/>
                </a:cubicBezTo>
                <a:lnTo>
                  <a:pt x="0" y="146214"/>
                </a:lnTo>
                <a:cubicBezTo>
                  <a:pt x="0" y="158621"/>
                  <a:pt x="10087" y="168708"/>
                  <a:pt x="22494" y="168708"/>
                </a:cubicBezTo>
                <a:lnTo>
                  <a:pt x="134967" y="168708"/>
                </a:lnTo>
                <a:cubicBezTo>
                  <a:pt x="147374" y="168708"/>
                  <a:pt x="157461" y="158621"/>
                  <a:pt x="157461" y="146214"/>
                </a:cubicBezTo>
                <a:lnTo>
                  <a:pt x="157461" y="123720"/>
                </a:lnTo>
                <a:cubicBezTo>
                  <a:pt x="157461" y="111312"/>
                  <a:pt x="147374" y="101225"/>
                  <a:pt x="134967" y="101225"/>
                </a:cubicBezTo>
                <a:lnTo>
                  <a:pt x="22494" y="101225"/>
                </a:lnTo>
                <a:close/>
                <a:moveTo>
                  <a:pt x="98413" y="126531"/>
                </a:moveTo>
                <a:cubicBezTo>
                  <a:pt x="103069" y="126531"/>
                  <a:pt x="106849" y="130311"/>
                  <a:pt x="106849" y="134967"/>
                </a:cubicBezTo>
                <a:cubicBezTo>
                  <a:pt x="106849" y="139622"/>
                  <a:pt x="103069" y="143402"/>
                  <a:pt x="98413" y="143402"/>
                </a:cubicBezTo>
                <a:cubicBezTo>
                  <a:pt x="93758" y="143402"/>
                  <a:pt x="89978" y="139622"/>
                  <a:pt x="89978" y="134967"/>
                </a:cubicBezTo>
                <a:cubicBezTo>
                  <a:pt x="89978" y="130311"/>
                  <a:pt x="93758" y="126531"/>
                  <a:pt x="98413" y="126531"/>
                </a:cubicBezTo>
                <a:close/>
                <a:moveTo>
                  <a:pt x="118096" y="134967"/>
                </a:moveTo>
                <a:cubicBezTo>
                  <a:pt x="118096" y="130311"/>
                  <a:pt x="121876" y="126531"/>
                  <a:pt x="126531" y="126531"/>
                </a:cubicBezTo>
                <a:cubicBezTo>
                  <a:pt x="131187" y="126531"/>
                  <a:pt x="134967" y="130311"/>
                  <a:pt x="134967" y="134967"/>
                </a:cubicBezTo>
                <a:cubicBezTo>
                  <a:pt x="134967" y="139622"/>
                  <a:pt x="131187" y="143402"/>
                  <a:pt x="126531" y="143402"/>
                </a:cubicBezTo>
                <a:cubicBezTo>
                  <a:pt x="121876" y="143402"/>
                  <a:pt x="118096" y="139622"/>
                  <a:pt x="118096" y="13496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0" name="Text 38"/>
          <p:cNvSpPr/>
          <p:nvPr/>
        </p:nvSpPr>
        <p:spPr>
          <a:xfrm>
            <a:off x="8992950" y="1986714"/>
            <a:ext cx="2537376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992950" y="2202661"/>
            <a:ext cx="2528378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NAC + RADIUS Server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992950" y="2418608"/>
            <a:ext cx="2528378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192.168.100.10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273127" y="2886492"/>
            <a:ext cx="3329181" cy="899779"/>
          </a:xfrm>
          <a:custGeom>
            <a:avLst/>
            <a:gdLst/>
            <a:ahLst/>
            <a:cxnLst/>
            <a:rect l="l" t="t" r="r" b="b"/>
            <a:pathLst>
              <a:path w="3329181" h="899779">
                <a:moveTo>
                  <a:pt x="107973" y="0"/>
                </a:moveTo>
                <a:lnTo>
                  <a:pt x="3221207" y="0"/>
                </a:lnTo>
                <a:cubicBezTo>
                  <a:pt x="3280839" y="0"/>
                  <a:pt x="3329181" y="48341"/>
                  <a:pt x="3329181" y="107973"/>
                </a:cubicBezTo>
                <a:lnTo>
                  <a:pt x="3329181" y="791805"/>
                </a:lnTo>
                <a:cubicBezTo>
                  <a:pt x="3329181" y="851437"/>
                  <a:pt x="3280839" y="899779"/>
                  <a:pt x="3221207" y="899779"/>
                </a:cubicBezTo>
                <a:lnTo>
                  <a:pt x="107973" y="899779"/>
                </a:lnTo>
                <a:cubicBezTo>
                  <a:pt x="48341" y="899779"/>
                  <a:pt x="0" y="851437"/>
                  <a:pt x="0" y="791805"/>
                </a:cubicBezTo>
                <a:lnTo>
                  <a:pt x="0" y="107973"/>
                </a:lnTo>
                <a:cubicBezTo>
                  <a:pt x="0" y="48381"/>
                  <a:pt x="48381" y="0"/>
                  <a:pt x="107973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4" name="Shape 42"/>
          <p:cNvSpPr/>
          <p:nvPr/>
        </p:nvSpPr>
        <p:spPr>
          <a:xfrm>
            <a:off x="8417092" y="3120435"/>
            <a:ext cx="431894" cy="431894"/>
          </a:xfrm>
          <a:custGeom>
            <a:avLst/>
            <a:gdLst/>
            <a:ahLst/>
            <a:cxnLst/>
            <a:rect l="l" t="t" r="r" b="b"/>
            <a:pathLst>
              <a:path w="431894" h="431894">
                <a:moveTo>
                  <a:pt x="107973" y="0"/>
                </a:moveTo>
                <a:lnTo>
                  <a:pt x="323920" y="0"/>
                </a:lnTo>
                <a:cubicBezTo>
                  <a:pt x="383552" y="0"/>
                  <a:pt x="431894" y="48341"/>
                  <a:pt x="431894" y="107973"/>
                </a:cubicBezTo>
                <a:lnTo>
                  <a:pt x="431894" y="323920"/>
                </a:lnTo>
                <a:cubicBezTo>
                  <a:pt x="431894" y="383552"/>
                  <a:pt x="383552" y="431894"/>
                  <a:pt x="323920" y="431894"/>
                </a:cubicBezTo>
                <a:lnTo>
                  <a:pt x="107973" y="431894"/>
                </a:lnTo>
                <a:cubicBezTo>
                  <a:pt x="48341" y="431894"/>
                  <a:pt x="0" y="383552"/>
                  <a:pt x="0" y="323920"/>
                </a:cubicBezTo>
                <a:lnTo>
                  <a:pt x="0" y="107973"/>
                </a:lnTo>
                <a:cubicBezTo>
                  <a:pt x="0" y="48381"/>
                  <a:pt x="48381" y="0"/>
                  <a:pt x="107973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5" name="Shape 43"/>
          <p:cNvSpPr/>
          <p:nvPr/>
        </p:nvSpPr>
        <p:spPr>
          <a:xfrm>
            <a:off x="8520566" y="3246404"/>
            <a:ext cx="224945" cy="179956"/>
          </a:xfrm>
          <a:custGeom>
            <a:avLst/>
            <a:gdLst/>
            <a:ahLst/>
            <a:cxnLst/>
            <a:rect l="l" t="t" r="r" b="b"/>
            <a:pathLst>
              <a:path w="224945" h="179956">
                <a:moveTo>
                  <a:pt x="112472" y="78731"/>
                </a:moveTo>
                <a:cubicBezTo>
                  <a:pt x="132647" y="78731"/>
                  <a:pt x="149026" y="62352"/>
                  <a:pt x="149026" y="42177"/>
                </a:cubicBezTo>
                <a:cubicBezTo>
                  <a:pt x="149026" y="22003"/>
                  <a:pt x="132647" y="5624"/>
                  <a:pt x="112472" y="5624"/>
                </a:cubicBezTo>
                <a:cubicBezTo>
                  <a:pt x="92298" y="5624"/>
                  <a:pt x="75919" y="22003"/>
                  <a:pt x="75919" y="42177"/>
                </a:cubicBezTo>
                <a:cubicBezTo>
                  <a:pt x="75919" y="62352"/>
                  <a:pt x="92298" y="78731"/>
                  <a:pt x="112472" y="78731"/>
                </a:cubicBezTo>
                <a:close/>
                <a:moveTo>
                  <a:pt x="33742" y="81542"/>
                </a:moveTo>
                <a:cubicBezTo>
                  <a:pt x="47709" y="81542"/>
                  <a:pt x="59048" y="70203"/>
                  <a:pt x="59048" y="56236"/>
                </a:cubicBezTo>
                <a:cubicBezTo>
                  <a:pt x="59048" y="42269"/>
                  <a:pt x="47709" y="30930"/>
                  <a:pt x="33742" y="30930"/>
                </a:cubicBezTo>
                <a:cubicBezTo>
                  <a:pt x="19775" y="30930"/>
                  <a:pt x="8435" y="42269"/>
                  <a:pt x="8435" y="56236"/>
                </a:cubicBezTo>
                <a:cubicBezTo>
                  <a:pt x="8435" y="70203"/>
                  <a:pt x="19775" y="81542"/>
                  <a:pt x="33742" y="81542"/>
                </a:cubicBezTo>
                <a:close/>
                <a:moveTo>
                  <a:pt x="0" y="146214"/>
                </a:moveTo>
                <a:lnTo>
                  <a:pt x="0" y="157461"/>
                </a:lnTo>
                <a:cubicBezTo>
                  <a:pt x="0" y="163682"/>
                  <a:pt x="5026" y="168708"/>
                  <a:pt x="11247" y="168708"/>
                </a:cubicBezTo>
                <a:lnTo>
                  <a:pt x="41720" y="168708"/>
                </a:lnTo>
                <a:cubicBezTo>
                  <a:pt x="40209" y="165264"/>
                  <a:pt x="39365" y="161468"/>
                  <a:pt x="39365" y="157461"/>
                </a:cubicBezTo>
                <a:lnTo>
                  <a:pt x="39365" y="151838"/>
                </a:lnTo>
                <a:cubicBezTo>
                  <a:pt x="39365" y="133139"/>
                  <a:pt x="46395" y="116057"/>
                  <a:pt x="57958" y="103123"/>
                </a:cubicBezTo>
                <a:cubicBezTo>
                  <a:pt x="53846" y="101893"/>
                  <a:pt x="49488" y="101225"/>
                  <a:pt x="44989" y="101225"/>
                </a:cubicBezTo>
                <a:cubicBezTo>
                  <a:pt x="20140" y="101225"/>
                  <a:pt x="0" y="121365"/>
                  <a:pt x="0" y="146214"/>
                </a:cubicBezTo>
                <a:close/>
                <a:moveTo>
                  <a:pt x="216509" y="56236"/>
                </a:moveTo>
                <a:cubicBezTo>
                  <a:pt x="216509" y="42269"/>
                  <a:pt x="205170" y="30930"/>
                  <a:pt x="191203" y="30930"/>
                </a:cubicBezTo>
                <a:cubicBezTo>
                  <a:pt x="177236" y="30930"/>
                  <a:pt x="165897" y="42269"/>
                  <a:pt x="165897" y="56236"/>
                </a:cubicBezTo>
                <a:cubicBezTo>
                  <a:pt x="165897" y="70203"/>
                  <a:pt x="177236" y="81542"/>
                  <a:pt x="191203" y="81542"/>
                </a:cubicBezTo>
                <a:cubicBezTo>
                  <a:pt x="205170" y="81542"/>
                  <a:pt x="216509" y="70203"/>
                  <a:pt x="216509" y="56236"/>
                </a:cubicBezTo>
                <a:close/>
                <a:moveTo>
                  <a:pt x="56236" y="151838"/>
                </a:moveTo>
                <a:lnTo>
                  <a:pt x="56236" y="157461"/>
                </a:lnTo>
                <a:cubicBezTo>
                  <a:pt x="56236" y="163682"/>
                  <a:pt x="61262" y="168708"/>
                  <a:pt x="67483" y="168708"/>
                </a:cubicBezTo>
                <a:lnTo>
                  <a:pt x="122595" y="168708"/>
                </a:lnTo>
                <a:cubicBezTo>
                  <a:pt x="120099" y="161117"/>
                  <a:pt x="120381" y="153103"/>
                  <a:pt x="126356" y="146214"/>
                </a:cubicBezTo>
                <a:cubicBezTo>
                  <a:pt x="121435" y="140520"/>
                  <a:pt x="119150" y="132260"/>
                  <a:pt x="122349" y="123966"/>
                </a:cubicBezTo>
                <a:cubicBezTo>
                  <a:pt x="124669" y="117955"/>
                  <a:pt x="127937" y="112332"/>
                  <a:pt x="131979" y="107341"/>
                </a:cubicBezTo>
                <a:cubicBezTo>
                  <a:pt x="133877" y="105021"/>
                  <a:pt x="136056" y="103229"/>
                  <a:pt x="138411" y="101928"/>
                </a:cubicBezTo>
                <a:cubicBezTo>
                  <a:pt x="130644" y="97886"/>
                  <a:pt x="121822" y="95601"/>
                  <a:pt x="112472" y="95601"/>
                </a:cubicBezTo>
                <a:cubicBezTo>
                  <a:pt x="81402" y="95601"/>
                  <a:pt x="56236" y="120767"/>
                  <a:pt x="56236" y="151838"/>
                </a:cubicBezTo>
                <a:close/>
                <a:moveTo>
                  <a:pt x="219532" y="136338"/>
                </a:moveTo>
                <a:cubicBezTo>
                  <a:pt x="221746" y="135072"/>
                  <a:pt x="222871" y="132436"/>
                  <a:pt x="221922" y="130011"/>
                </a:cubicBezTo>
                <a:cubicBezTo>
                  <a:pt x="220235" y="125653"/>
                  <a:pt x="217880" y="121540"/>
                  <a:pt x="214928" y="117920"/>
                </a:cubicBezTo>
                <a:cubicBezTo>
                  <a:pt x="213311" y="115917"/>
                  <a:pt x="210464" y="115565"/>
                  <a:pt x="208250" y="116866"/>
                </a:cubicBezTo>
                <a:cubicBezTo>
                  <a:pt x="200587" y="121294"/>
                  <a:pt x="191168" y="115882"/>
                  <a:pt x="191168" y="106989"/>
                </a:cubicBezTo>
                <a:cubicBezTo>
                  <a:pt x="191168" y="104424"/>
                  <a:pt x="189446" y="102139"/>
                  <a:pt x="186915" y="101752"/>
                </a:cubicBezTo>
                <a:cubicBezTo>
                  <a:pt x="182381" y="101049"/>
                  <a:pt x="177495" y="101049"/>
                  <a:pt x="172961" y="101752"/>
                </a:cubicBezTo>
                <a:cubicBezTo>
                  <a:pt x="170431" y="102139"/>
                  <a:pt x="168708" y="104424"/>
                  <a:pt x="168708" y="106989"/>
                </a:cubicBezTo>
                <a:cubicBezTo>
                  <a:pt x="168708" y="115846"/>
                  <a:pt x="159289" y="121294"/>
                  <a:pt x="151627" y="116866"/>
                </a:cubicBezTo>
                <a:cubicBezTo>
                  <a:pt x="149412" y="115600"/>
                  <a:pt x="146565" y="115952"/>
                  <a:pt x="144949" y="117920"/>
                </a:cubicBezTo>
                <a:cubicBezTo>
                  <a:pt x="141996" y="121540"/>
                  <a:pt x="139641" y="125653"/>
                  <a:pt x="137954" y="130011"/>
                </a:cubicBezTo>
                <a:cubicBezTo>
                  <a:pt x="137040" y="132401"/>
                  <a:pt x="138130" y="135037"/>
                  <a:pt x="140344" y="136302"/>
                </a:cubicBezTo>
                <a:cubicBezTo>
                  <a:pt x="148042" y="140731"/>
                  <a:pt x="148042" y="151592"/>
                  <a:pt x="140344" y="156055"/>
                </a:cubicBezTo>
                <a:cubicBezTo>
                  <a:pt x="138130" y="157321"/>
                  <a:pt x="137005" y="159957"/>
                  <a:pt x="137954" y="162347"/>
                </a:cubicBezTo>
                <a:cubicBezTo>
                  <a:pt x="139641" y="166705"/>
                  <a:pt x="141996" y="170817"/>
                  <a:pt x="144949" y="174438"/>
                </a:cubicBezTo>
                <a:cubicBezTo>
                  <a:pt x="146565" y="176441"/>
                  <a:pt x="149412" y="176792"/>
                  <a:pt x="151627" y="175492"/>
                </a:cubicBezTo>
                <a:cubicBezTo>
                  <a:pt x="159289" y="171063"/>
                  <a:pt x="168708" y="176511"/>
                  <a:pt x="168708" y="185368"/>
                </a:cubicBezTo>
                <a:cubicBezTo>
                  <a:pt x="168708" y="187934"/>
                  <a:pt x="170431" y="190219"/>
                  <a:pt x="172961" y="190605"/>
                </a:cubicBezTo>
                <a:cubicBezTo>
                  <a:pt x="177495" y="191308"/>
                  <a:pt x="182381" y="191308"/>
                  <a:pt x="186915" y="190605"/>
                </a:cubicBezTo>
                <a:cubicBezTo>
                  <a:pt x="189446" y="190219"/>
                  <a:pt x="191168" y="187934"/>
                  <a:pt x="191168" y="185368"/>
                </a:cubicBezTo>
                <a:cubicBezTo>
                  <a:pt x="191168" y="176511"/>
                  <a:pt x="200587" y="171063"/>
                  <a:pt x="208250" y="175492"/>
                </a:cubicBezTo>
                <a:cubicBezTo>
                  <a:pt x="210464" y="176757"/>
                  <a:pt x="213311" y="176406"/>
                  <a:pt x="214928" y="174438"/>
                </a:cubicBezTo>
                <a:cubicBezTo>
                  <a:pt x="217880" y="170817"/>
                  <a:pt x="220235" y="166705"/>
                  <a:pt x="221922" y="162347"/>
                </a:cubicBezTo>
                <a:cubicBezTo>
                  <a:pt x="222836" y="159957"/>
                  <a:pt x="221746" y="157321"/>
                  <a:pt x="219532" y="156055"/>
                </a:cubicBezTo>
                <a:cubicBezTo>
                  <a:pt x="211835" y="151627"/>
                  <a:pt x="211835" y="140766"/>
                  <a:pt x="219532" y="136302"/>
                </a:cubicBezTo>
                <a:close/>
                <a:moveTo>
                  <a:pt x="165897" y="146214"/>
                </a:moveTo>
                <a:cubicBezTo>
                  <a:pt x="165897" y="138455"/>
                  <a:pt x="172196" y="132155"/>
                  <a:pt x="179956" y="132155"/>
                </a:cubicBezTo>
                <a:cubicBezTo>
                  <a:pt x="187715" y="132155"/>
                  <a:pt x="194015" y="138455"/>
                  <a:pt x="194015" y="146214"/>
                </a:cubicBezTo>
                <a:cubicBezTo>
                  <a:pt x="194015" y="153973"/>
                  <a:pt x="187715" y="160273"/>
                  <a:pt x="179956" y="160273"/>
                </a:cubicBezTo>
                <a:cubicBezTo>
                  <a:pt x="172196" y="160273"/>
                  <a:pt x="165897" y="153973"/>
                  <a:pt x="165897" y="14621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6" name="Text 44"/>
          <p:cNvSpPr/>
          <p:nvPr/>
        </p:nvSpPr>
        <p:spPr>
          <a:xfrm>
            <a:off x="8992950" y="3030457"/>
            <a:ext cx="2537376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Active Directory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992950" y="3246404"/>
            <a:ext cx="2528378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 + DNS + NPS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992950" y="3462351"/>
            <a:ext cx="2528378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73127" y="3930236"/>
            <a:ext cx="3329181" cy="899779"/>
          </a:xfrm>
          <a:custGeom>
            <a:avLst/>
            <a:gdLst/>
            <a:ahLst/>
            <a:cxnLst/>
            <a:rect l="l" t="t" r="r" b="b"/>
            <a:pathLst>
              <a:path w="3329181" h="899779">
                <a:moveTo>
                  <a:pt x="107973" y="0"/>
                </a:moveTo>
                <a:lnTo>
                  <a:pt x="3221207" y="0"/>
                </a:lnTo>
                <a:cubicBezTo>
                  <a:pt x="3280839" y="0"/>
                  <a:pt x="3329181" y="48341"/>
                  <a:pt x="3329181" y="107973"/>
                </a:cubicBezTo>
                <a:lnTo>
                  <a:pt x="3329181" y="791805"/>
                </a:lnTo>
                <a:cubicBezTo>
                  <a:pt x="3329181" y="851437"/>
                  <a:pt x="3280839" y="899779"/>
                  <a:pt x="3221207" y="899779"/>
                </a:cubicBezTo>
                <a:lnTo>
                  <a:pt x="107973" y="899779"/>
                </a:lnTo>
                <a:cubicBezTo>
                  <a:pt x="48341" y="899779"/>
                  <a:pt x="0" y="851437"/>
                  <a:pt x="0" y="791805"/>
                </a:cubicBezTo>
                <a:lnTo>
                  <a:pt x="0" y="107973"/>
                </a:lnTo>
                <a:cubicBezTo>
                  <a:pt x="0" y="48381"/>
                  <a:pt x="48381" y="0"/>
                  <a:pt x="107973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0" name="Shape 48"/>
          <p:cNvSpPr/>
          <p:nvPr/>
        </p:nvSpPr>
        <p:spPr>
          <a:xfrm>
            <a:off x="8417092" y="4164178"/>
            <a:ext cx="431894" cy="431894"/>
          </a:xfrm>
          <a:custGeom>
            <a:avLst/>
            <a:gdLst/>
            <a:ahLst/>
            <a:cxnLst/>
            <a:rect l="l" t="t" r="r" b="b"/>
            <a:pathLst>
              <a:path w="431894" h="431894">
                <a:moveTo>
                  <a:pt x="107973" y="0"/>
                </a:moveTo>
                <a:lnTo>
                  <a:pt x="323920" y="0"/>
                </a:lnTo>
                <a:cubicBezTo>
                  <a:pt x="383552" y="0"/>
                  <a:pt x="431894" y="48341"/>
                  <a:pt x="431894" y="107973"/>
                </a:cubicBezTo>
                <a:lnTo>
                  <a:pt x="431894" y="323920"/>
                </a:lnTo>
                <a:cubicBezTo>
                  <a:pt x="431894" y="383552"/>
                  <a:pt x="383552" y="431894"/>
                  <a:pt x="323920" y="431894"/>
                </a:cubicBezTo>
                <a:lnTo>
                  <a:pt x="107973" y="431894"/>
                </a:lnTo>
                <a:cubicBezTo>
                  <a:pt x="48341" y="431894"/>
                  <a:pt x="0" y="383552"/>
                  <a:pt x="0" y="323920"/>
                </a:cubicBezTo>
                <a:lnTo>
                  <a:pt x="0" y="107973"/>
                </a:lnTo>
                <a:cubicBezTo>
                  <a:pt x="0" y="48381"/>
                  <a:pt x="48381" y="0"/>
                  <a:pt x="107973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1" name="Shape 49"/>
          <p:cNvSpPr/>
          <p:nvPr/>
        </p:nvSpPr>
        <p:spPr>
          <a:xfrm>
            <a:off x="8520566" y="4290147"/>
            <a:ext cx="224945" cy="179956"/>
          </a:xfrm>
          <a:custGeom>
            <a:avLst/>
            <a:gdLst/>
            <a:ahLst/>
            <a:cxnLst/>
            <a:rect l="l" t="t" r="r" b="b"/>
            <a:pathLst>
              <a:path w="224945" h="179956">
                <a:moveTo>
                  <a:pt x="44989" y="11247"/>
                </a:moveTo>
                <a:cubicBezTo>
                  <a:pt x="32582" y="11247"/>
                  <a:pt x="22494" y="21335"/>
                  <a:pt x="22494" y="33742"/>
                </a:cubicBezTo>
                <a:lnTo>
                  <a:pt x="22494" y="118096"/>
                </a:lnTo>
                <a:lnTo>
                  <a:pt x="44989" y="118096"/>
                </a:lnTo>
                <a:lnTo>
                  <a:pt x="44989" y="33742"/>
                </a:lnTo>
                <a:lnTo>
                  <a:pt x="179956" y="33742"/>
                </a:lnTo>
                <a:lnTo>
                  <a:pt x="179956" y="118096"/>
                </a:lnTo>
                <a:lnTo>
                  <a:pt x="202450" y="118096"/>
                </a:lnTo>
                <a:lnTo>
                  <a:pt x="202450" y="33742"/>
                </a:lnTo>
                <a:cubicBezTo>
                  <a:pt x="202450" y="21335"/>
                  <a:pt x="192363" y="11247"/>
                  <a:pt x="179956" y="11247"/>
                </a:cubicBezTo>
                <a:lnTo>
                  <a:pt x="44989" y="11247"/>
                </a:lnTo>
                <a:close/>
                <a:moveTo>
                  <a:pt x="6748" y="134967"/>
                </a:moveTo>
                <a:cubicBezTo>
                  <a:pt x="3023" y="134967"/>
                  <a:pt x="0" y="137989"/>
                  <a:pt x="0" y="141715"/>
                </a:cubicBezTo>
                <a:cubicBezTo>
                  <a:pt x="0" y="156618"/>
                  <a:pt x="12091" y="168708"/>
                  <a:pt x="26993" y="168708"/>
                </a:cubicBezTo>
                <a:lnTo>
                  <a:pt x="197951" y="168708"/>
                </a:lnTo>
                <a:cubicBezTo>
                  <a:pt x="212854" y="168708"/>
                  <a:pt x="224945" y="156618"/>
                  <a:pt x="224945" y="141715"/>
                </a:cubicBezTo>
                <a:cubicBezTo>
                  <a:pt x="224945" y="137989"/>
                  <a:pt x="221922" y="134967"/>
                  <a:pt x="218196" y="134967"/>
                </a:cubicBezTo>
                <a:lnTo>
                  <a:pt x="6748" y="13496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2" name="Text 50"/>
          <p:cNvSpPr/>
          <p:nvPr/>
        </p:nvSpPr>
        <p:spPr>
          <a:xfrm>
            <a:off x="8992950" y="4074200"/>
            <a:ext cx="2537376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Client Windows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992950" y="4290147"/>
            <a:ext cx="2528378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Poste utilisateur test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992950" y="4506094"/>
            <a:ext cx="2528378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192.168.100.30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090472" y="5326689"/>
            <a:ext cx="3779070" cy="1384869"/>
          </a:xfrm>
          <a:custGeom>
            <a:avLst/>
            <a:gdLst/>
            <a:ahLst/>
            <a:cxnLst/>
            <a:rect l="l" t="t" r="r" b="b"/>
            <a:pathLst>
              <a:path w="3779070" h="1583610">
                <a:moveTo>
                  <a:pt x="143966" y="0"/>
                </a:moveTo>
                <a:lnTo>
                  <a:pt x="3635104" y="0"/>
                </a:lnTo>
                <a:cubicBezTo>
                  <a:pt x="3714614" y="0"/>
                  <a:pt x="3779070" y="64456"/>
                  <a:pt x="3779070" y="143966"/>
                </a:cubicBezTo>
                <a:lnTo>
                  <a:pt x="3779070" y="1439644"/>
                </a:lnTo>
                <a:cubicBezTo>
                  <a:pt x="3779070" y="1519155"/>
                  <a:pt x="3714614" y="1583610"/>
                  <a:pt x="3635104" y="1583610"/>
                </a:cubicBezTo>
                <a:lnTo>
                  <a:pt x="143966" y="1583610"/>
                </a:lnTo>
                <a:cubicBezTo>
                  <a:pt x="64509" y="1583610"/>
                  <a:pt x="0" y="1519101"/>
                  <a:pt x="0" y="1439644"/>
                </a:cubicBezTo>
                <a:lnTo>
                  <a:pt x="0" y="143966"/>
                </a:lnTo>
                <a:cubicBezTo>
                  <a:pt x="0" y="64456"/>
                  <a:pt x="64456" y="0"/>
                  <a:pt x="14396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0071E3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56" name="Text 54"/>
          <p:cNvSpPr/>
          <p:nvPr/>
        </p:nvSpPr>
        <p:spPr>
          <a:xfrm>
            <a:off x="8265929" y="5485051"/>
            <a:ext cx="3428156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Réseau NAC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265929" y="5844963"/>
            <a:ext cx="890781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Sous-réseau: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574536" y="5844963"/>
            <a:ext cx="1106728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192.168.100.0/24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265929" y="6132892"/>
            <a:ext cx="665836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Domaine: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172664" y="6132892"/>
            <a:ext cx="512874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nac.lan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265929" y="6420821"/>
            <a:ext cx="665836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Méthode: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0511889" y="6420821"/>
            <a:ext cx="1169712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PEAP-MSCHAPv2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datacenterresources.com/70c0cc1376aa7428b0f3f4e9ed3f9de04c62e2e3.jpg"/>
          <p:cNvPicPr>
            <a:picLocks noChangeAspect="1"/>
          </p:cNvPicPr>
          <p:nvPr/>
        </p:nvPicPr>
        <p:blipFill>
          <a:blip r:embed="rId3">
            <a:alphaModFix amt="25000"/>
          </a:blip>
          <a:srcRect l="15538" r="1553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D1D1F"/>
              </a:gs>
              <a:gs pos="50000">
                <a:srgbClr val="1D1D1F">
                  <a:alpha val="95000"/>
                </a:srgbClr>
              </a:gs>
              <a:gs pos="100000">
                <a:srgbClr val="1D1D1F">
                  <a:alpha val="7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1000" y="1653778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28600" y="0"/>
                </a:moveTo>
                <a:lnTo>
                  <a:pt x="533400" y="0"/>
                </a:lnTo>
                <a:cubicBezTo>
                  <a:pt x="659568" y="0"/>
                  <a:pt x="762000" y="102432"/>
                  <a:pt x="762000" y="228600"/>
                </a:cubicBezTo>
                <a:lnTo>
                  <a:pt x="762000" y="533400"/>
                </a:lnTo>
                <a:cubicBezTo>
                  <a:pt x="762000" y="659568"/>
                  <a:pt x="659568" y="762000"/>
                  <a:pt x="533400" y="762000"/>
                </a:cubicBezTo>
                <a:lnTo>
                  <a:pt x="228600" y="762000"/>
                </a:lnTo>
                <a:cubicBezTo>
                  <a:pt x="102432" y="762000"/>
                  <a:pt x="0" y="659568"/>
                  <a:pt x="0" y="5334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51617" y="1844278"/>
            <a:ext cx="590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01572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4"/>
          <p:cNvSpPr/>
          <p:nvPr/>
        </p:nvSpPr>
        <p:spPr>
          <a:xfrm>
            <a:off x="381000" y="2720578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5F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Déploiement PacketFence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739878"/>
            <a:ext cx="74580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5F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Installation et configuration du serveur NAC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729" y="337729"/>
            <a:ext cx="11584089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kern="0" spc="106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 • PacketFence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7729" y="607911"/>
            <a:ext cx="11668521" cy="3377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93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Installation et Configuration PacketFence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1106" y="1151654"/>
            <a:ext cx="5613048" cy="2776129"/>
          </a:xfrm>
          <a:custGeom>
            <a:avLst/>
            <a:gdLst/>
            <a:ahLst/>
            <a:cxnLst/>
            <a:rect l="l" t="t" r="r" b="b"/>
            <a:pathLst>
              <a:path w="5613048" h="2776129">
                <a:moveTo>
                  <a:pt x="135086" y="0"/>
                </a:moveTo>
                <a:lnTo>
                  <a:pt x="5477962" y="0"/>
                </a:lnTo>
                <a:cubicBezTo>
                  <a:pt x="5552568" y="0"/>
                  <a:pt x="5613048" y="60480"/>
                  <a:pt x="5613048" y="135086"/>
                </a:cubicBezTo>
                <a:lnTo>
                  <a:pt x="5613048" y="2641042"/>
                </a:lnTo>
                <a:cubicBezTo>
                  <a:pt x="5613048" y="2715648"/>
                  <a:pt x="5552568" y="2776129"/>
                  <a:pt x="5477962" y="2776129"/>
                </a:cubicBezTo>
                <a:lnTo>
                  <a:pt x="135086" y="2776129"/>
                </a:lnTo>
                <a:cubicBezTo>
                  <a:pt x="60480" y="2776129"/>
                  <a:pt x="0" y="2715648"/>
                  <a:pt x="0" y="2641042"/>
                </a:cubicBezTo>
                <a:lnTo>
                  <a:pt x="0" y="135086"/>
                </a:lnTo>
                <a:cubicBezTo>
                  <a:pt x="0" y="60480"/>
                  <a:pt x="60480" y="0"/>
                  <a:pt x="13508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5330" dist="844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5" name="Shape 3"/>
          <p:cNvSpPr/>
          <p:nvPr/>
        </p:nvSpPr>
        <p:spPr>
          <a:xfrm>
            <a:off x="547120" y="1357667"/>
            <a:ext cx="472820" cy="472820"/>
          </a:xfrm>
          <a:custGeom>
            <a:avLst/>
            <a:gdLst/>
            <a:ahLst/>
            <a:cxnLst/>
            <a:rect l="l" t="t" r="r" b="b"/>
            <a:pathLst>
              <a:path w="472820" h="472820">
                <a:moveTo>
                  <a:pt x="101321" y="0"/>
                </a:moveTo>
                <a:lnTo>
                  <a:pt x="371499" y="0"/>
                </a:lnTo>
                <a:cubicBezTo>
                  <a:pt x="427457" y="0"/>
                  <a:pt x="472820" y="45363"/>
                  <a:pt x="472820" y="101321"/>
                </a:cubicBezTo>
                <a:lnTo>
                  <a:pt x="472820" y="371499"/>
                </a:lnTo>
                <a:cubicBezTo>
                  <a:pt x="472820" y="427457"/>
                  <a:pt x="427457" y="472820"/>
                  <a:pt x="371499" y="472820"/>
                </a:cubicBezTo>
                <a:lnTo>
                  <a:pt x="101321" y="472820"/>
                </a:lnTo>
                <a:cubicBezTo>
                  <a:pt x="45363" y="472820"/>
                  <a:pt x="0" y="427457"/>
                  <a:pt x="0" y="371499"/>
                </a:cubicBezTo>
                <a:lnTo>
                  <a:pt x="0" y="101321"/>
                </a:lnTo>
                <a:cubicBezTo>
                  <a:pt x="0" y="45363"/>
                  <a:pt x="45363" y="0"/>
                  <a:pt x="101321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669547" y="1492758"/>
            <a:ext cx="227967" cy="202637"/>
          </a:xfrm>
          <a:custGeom>
            <a:avLst/>
            <a:gdLst/>
            <a:ahLst/>
            <a:cxnLst/>
            <a:rect l="l" t="t" r="r" b="b"/>
            <a:pathLst>
              <a:path w="227967" h="202637">
                <a:moveTo>
                  <a:pt x="56992" y="189972"/>
                </a:moveTo>
                <a:cubicBezTo>
                  <a:pt x="25528" y="189972"/>
                  <a:pt x="0" y="164445"/>
                  <a:pt x="0" y="132981"/>
                </a:cubicBezTo>
                <a:cubicBezTo>
                  <a:pt x="0" y="107888"/>
                  <a:pt x="16227" y="86596"/>
                  <a:pt x="38746" y="78957"/>
                </a:cubicBezTo>
                <a:cubicBezTo>
                  <a:pt x="38232" y="75910"/>
                  <a:pt x="37994" y="72823"/>
                  <a:pt x="37994" y="69657"/>
                </a:cubicBezTo>
                <a:cubicBezTo>
                  <a:pt x="37994" y="38192"/>
                  <a:pt x="63522" y="12665"/>
                  <a:pt x="94986" y="12665"/>
                </a:cubicBezTo>
                <a:cubicBezTo>
                  <a:pt x="116912" y="12665"/>
                  <a:pt x="135949" y="25053"/>
                  <a:pt x="145487" y="43179"/>
                </a:cubicBezTo>
                <a:cubicBezTo>
                  <a:pt x="151107" y="39894"/>
                  <a:pt x="157677" y="37994"/>
                  <a:pt x="164643" y="37994"/>
                </a:cubicBezTo>
                <a:cubicBezTo>
                  <a:pt x="185619" y="37994"/>
                  <a:pt x="202637" y="55013"/>
                  <a:pt x="202637" y="75989"/>
                </a:cubicBezTo>
                <a:cubicBezTo>
                  <a:pt x="202637" y="82203"/>
                  <a:pt x="201133" y="88100"/>
                  <a:pt x="198481" y="93284"/>
                </a:cubicBezTo>
                <a:cubicBezTo>
                  <a:pt x="215896" y="101319"/>
                  <a:pt x="227967" y="118891"/>
                  <a:pt x="227967" y="139313"/>
                </a:cubicBezTo>
                <a:cubicBezTo>
                  <a:pt x="227967" y="167294"/>
                  <a:pt x="205289" y="189972"/>
                  <a:pt x="177307" y="189972"/>
                </a:cubicBezTo>
                <a:lnTo>
                  <a:pt x="56992" y="189972"/>
                </a:lnTo>
                <a:close/>
                <a:moveTo>
                  <a:pt x="149207" y="123878"/>
                </a:moveTo>
                <a:cubicBezTo>
                  <a:pt x="152928" y="120157"/>
                  <a:pt x="152928" y="114142"/>
                  <a:pt x="149207" y="110461"/>
                </a:cubicBezTo>
                <a:cubicBezTo>
                  <a:pt x="145487" y="106780"/>
                  <a:pt x="139471" y="106741"/>
                  <a:pt x="135791" y="110461"/>
                </a:cubicBezTo>
                <a:lnTo>
                  <a:pt x="123522" y="122730"/>
                </a:lnTo>
                <a:lnTo>
                  <a:pt x="123522" y="82321"/>
                </a:lnTo>
                <a:cubicBezTo>
                  <a:pt x="123522" y="77058"/>
                  <a:pt x="119287" y="72823"/>
                  <a:pt x="114023" y="72823"/>
                </a:cubicBezTo>
                <a:cubicBezTo>
                  <a:pt x="108759" y="72823"/>
                  <a:pt x="104524" y="77058"/>
                  <a:pt x="104524" y="82321"/>
                </a:cubicBezTo>
                <a:lnTo>
                  <a:pt x="104524" y="122730"/>
                </a:lnTo>
                <a:lnTo>
                  <a:pt x="92255" y="110461"/>
                </a:lnTo>
                <a:cubicBezTo>
                  <a:pt x="88535" y="106741"/>
                  <a:pt x="82519" y="106741"/>
                  <a:pt x="78839" y="110461"/>
                </a:cubicBezTo>
                <a:cubicBezTo>
                  <a:pt x="75158" y="114181"/>
                  <a:pt x="75118" y="120197"/>
                  <a:pt x="78839" y="123878"/>
                </a:cubicBezTo>
                <a:lnTo>
                  <a:pt x="107334" y="152374"/>
                </a:lnTo>
                <a:cubicBezTo>
                  <a:pt x="111055" y="156094"/>
                  <a:pt x="117070" y="156094"/>
                  <a:pt x="120751" y="152374"/>
                </a:cubicBezTo>
                <a:lnTo>
                  <a:pt x="149247" y="12387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1155032" y="1458986"/>
            <a:ext cx="1604211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6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Déploiement VM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7120" y="1965578"/>
            <a:ext cx="5268565" cy="439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4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 PacketFence ZEN</a:t>
            </a:r>
            <a:r>
              <a:rPr lang="en-US" sz="1064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fournie officiellement, intégrant un environnement préconfiguré avec serveur NAC, RADIUS et interface Web.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7120" y="2539717"/>
            <a:ext cx="5201019" cy="1182050"/>
          </a:xfrm>
          <a:custGeom>
            <a:avLst/>
            <a:gdLst/>
            <a:ahLst/>
            <a:cxnLst/>
            <a:rect l="l" t="t" r="r" b="b"/>
            <a:pathLst>
              <a:path w="5201019" h="1182050">
                <a:moveTo>
                  <a:pt x="101313" y="0"/>
                </a:moveTo>
                <a:lnTo>
                  <a:pt x="5099706" y="0"/>
                </a:lnTo>
                <a:cubicBezTo>
                  <a:pt x="5155660" y="0"/>
                  <a:pt x="5201019" y="45360"/>
                  <a:pt x="5201019" y="101313"/>
                </a:cubicBezTo>
                <a:lnTo>
                  <a:pt x="5201019" y="1080736"/>
                </a:lnTo>
                <a:cubicBezTo>
                  <a:pt x="5201019" y="1136690"/>
                  <a:pt x="5155660" y="1182050"/>
                  <a:pt x="5099706" y="1182050"/>
                </a:cubicBezTo>
                <a:lnTo>
                  <a:pt x="101313" y="1182050"/>
                </a:lnTo>
                <a:cubicBezTo>
                  <a:pt x="45360" y="1182050"/>
                  <a:pt x="0" y="1136690"/>
                  <a:pt x="0" y="1080736"/>
                </a:cubicBezTo>
                <a:lnTo>
                  <a:pt x="0" y="101313"/>
                </a:lnTo>
                <a:cubicBezTo>
                  <a:pt x="0" y="45360"/>
                  <a:pt x="45360" y="0"/>
                  <a:pt x="101313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Text 8"/>
          <p:cNvSpPr/>
          <p:nvPr/>
        </p:nvSpPr>
        <p:spPr>
          <a:xfrm>
            <a:off x="682212" y="2674808"/>
            <a:ext cx="4998382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Avantages de ZEN: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06486" y="2970321"/>
            <a:ext cx="103429" cy="118205"/>
          </a:xfrm>
          <a:custGeom>
            <a:avLst/>
            <a:gdLst/>
            <a:ahLst/>
            <a:cxnLst/>
            <a:rect l="l" t="t" r="r" b="b"/>
            <a:pathLst>
              <a:path w="103429" h="118205">
                <a:moveTo>
                  <a:pt x="100382" y="16184"/>
                </a:moveTo>
                <a:cubicBezTo>
                  <a:pt x="103683" y="18585"/>
                  <a:pt x="104422" y="23202"/>
                  <a:pt x="102021" y="26504"/>
                </a:cubicBezTo>
                <a:lnTo>
                  <a:pt x="42919" y="107770"/>
                </a:lnTo>
                <a:cubicBezTo>
                  <a:pt x="41649" y="109524"/>
                  <a:pt x="39686" y="110609"/>
                  <a:pt x="37516" y="110794"/>
                </a:cubicBezTo>
                <a:cubicBezTo>
                  <a:pt x="35346" y="110979"/>
                  <a:pt x="33245" y="110171"/>
                  <a:pt x="31721" y="108647"/>
                </a:cubicBezTo>
                <a:lnTo>
                  <a:pt x="2170" y="79096"/>
                </a:lnTo>
                <a:cubicBezTo>
                  <a:pt x="-716" y="76210"/>
                  <a:pt x="-716" y="71523"/>
                  <a:pt x="2170" y="68637"/>
                </a:cubicBezTo>
                <a:cubicBezTo>
                  <a:pt x="5056" y="65752"/>
                  <a:pt x="9743" y="65752"/>
                  <a:pt x="12629" y="68637"/>
                </a:cubicBezTo>
                <a:lnTo>
                  <a:pt x="36062" y="92071"/>
                </a:lnTo>
                <a:lnTo>
                  <a:pt x="90085" y="17800"/>
                </a:lnTo>
                <a:cubicBezTo>
                  <a:pt x="92486" y="14499"/>
                  <a:pt x="97104" y="13760"/>
                  <a:pt x="100405" y="1616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2" name="Text 10"/>
          <p:cNvSpPr/>
          <p:nvPr/>
        </p:nvSpPr>
        <p:spPr>
          <a:xfrm>
            <a:off x="897514" y="2944991"/>
            <a:ext cx="1072288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Déploiement rapide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06486" y="3206731"/>
            <a:ext cx="103429" cy="118205"/>
          </a:xfrm>
          <a:custGeom>
            <a:avLst/>
            <a:gdLst/>
            <a:ahLst/>
            <a:cxnLst/>
            <a:rect l="l" t="t" r="r" b="b"/>
            <a:pathLst>
              <a:path w="103429" h="118205">
                <a:moveTo>
                  <a:pt x="100382" y="16184"/>
                </a:moveTo>
                <a:cubicBezTo>
                  <a:pt x="103683" y="18585"/>
                  <a:pt x="104422" y="23202"/>
                  <a:pt x="102021" y="26504"/>
                </a:cubicBezTo>
                <a:lnTo>
                  <a:pt x="42919" y="107770"/>
                </a:lnTo>
                <a:cubicBezTo>
                  <a:pt x="41649" y="109524"/>
                  <a:pt x="39686" y="110609"/>
                  <a:pt x="37516" y="110794"/>
                </a:cubicBezTo>
                <a:cubicBezTo>
                  <a:pt x="35346" y="110979"/>
                  <a:pt x="33245" y="110171"/>
                  <a:pt x="31721" y="108647"/>
                </a:cubicBezTo>
                <a:lnTo>
                  <a:pt x="2170" y="79096"/>
                </a:lnTo>
                <a:cubicBezTo>
                  <a:pt x="-716" y="76210"/>
                  <a:pt x="-716" y="71523"/>
                  <a:pt x="2170" y="68637"/>
                </a:cubicBezTo>
                <a:cubicBezTo>
                  <a:pt x="5056" y="65752"/>
                  <a:pt x="9743" y="65752"/>
                  <a:pt x="12629" y="68637"/>
                </a:cubicBezTo>
                <a:lnTo>
                  <a:pt x="36062" y="92071"/>
                </a:lnTo>
                <a:lnTo>
                  <a:pt x="90085" y="17800"/>
                </a:lnTo>
                <a:cubicBezTo>
                  <a:pt x="92486" y="14499"/>
                  <a:pt x="97104" y="13760"/>
                  <a:pt x="100405" y="1616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4" name="Text 12"/>
          <p:cNvSpPr/>
          <p:nvPr/>
        </p:nvSpPr>
        <p:spPr>
          <a:xfrm>
            <a:off x="897514" y="3181401"/>
            <a:ext cx="1367801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Configuration préinstallée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06486" y="3443141"/>
            <a:ext cx="103429" cy="118205"/>
          </a:xfrm>
          <a:custGeom>
            <a:avLst/>
            <a:gdLst/>
            <a:ahLst/>
            <a:cxnLst/>
            <a:rect l="l" t="t" r="r" b="b"/>
            <a:pathLst>
              <a:path w="103429" h="118205">
                <a:moveTo>
                  <a:pt x="100382" y="16184"/>
                </a:moveTo>
                <a:cubicBezTo>
                  <a:pt x="103683" y="18585"/>
                  <a:pt x="104422" y="23202"/>
                  <a:pt x="102021" y="26504"/>
                </a:cubicBezTo>
                <a:lnTo>
                  <a:pt x="42919" y="107770"/>
                </a:lnTo>
                <a:cubicBezTo>
                  <a:pt x="41649" y="109524"/>
                  <a:pt x="39686" y="110609"/>
                  <a:pt x="37516" y="110794"/>
                </a:cubicBezTo>
                <a:cubicBezTo>
                  <a:pt x="35346" y="110979"/>
                  <a:pt x="33245" y="110171"/>
                  <a:pt x="31721" y="108647"/>
                </a:cubicBezTo>
                <a:lnTo>
                  <a:pt x="2170" y="79096"/>
                </a:lnTo>
                <a:cubicBezTo>
                  <a:pt x="-716" y="76210"/>
                  <a:pt x="-716" y="71523"/>
                  <a:pt x="2170" y="68637"/>
                </a:cubicBezTo>
                <a:cubicBezTo>
                  <a:pt x="5056" y="65752"/>
                  <a:pt x="9743" y="65752"/>
                  <a:pt x="12629" y="68637"/>
                </a:cubicBezTo>
                <a:lnTo>
                  <a:pt x="36062" y="92071"/>
                </a:lnTo>
                <a:lnTo>
                  <a:pt x="90085" y="17800"/>
                </a:lnTo>
                <a:cubicBezTo>
                  <a:pt x="92486" y="14499"/>
                  <a:pt x="97104" y="13760"/>
                  <a:pt x="100405" y="1616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6" name="Text 14"/>
          <p:cNvSpPr/>
          <p:nvPr/>
        </p:nvSpPr>
        <p:spPr>
          <a:xfrm>
            <a:off x="897514" y="3417811"/>
            <a:ext cx="920310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Services intégrés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1106" y="4137179"/>
            <a:ext cx="5613048" cy="2337081"/>
          </a:xfrm>
          <a:custGeom>
            <a:avLst/>
            <a:gdLst/>
            <a:ahLst/>
            <a:cxnLst/>
            <a:rect l="l" t="t" r="r" b="b"/>
            <a:pathLst>
              <a:path w="5613048" h="2337081">
                <a:moveTo>
                  <a:pt x="135083" y="0"/>
                </a:moveTo>
                <a:lnTo>
                  <a:pt x="5477965" y="0"/>
                </a:lnTo>
                <a:cubicBezTo>
                  <a:pt x="5552569" y="0"/>
                  <a:pt x="5613048" y="60479"/>
                  <a:pt x="5613048" y="135083"/>
                </a:cubicBezTo>
                <a:lnTo>
                  <a:pt x="5613048" y="2201998"/>
                </a:lnTo>
                <a:cubicBezTo>
                  <a:pt x="5613048" y="2276603"/>
                  <a:pt x="5552569" y="2337081"/>
                  <a:pt x="5477965" y="2337081"/>
                </a:cubicBezTo>
                <a:lnTo>
                  <a:pt x="135083" y="2337081"/>
                </a:lnTo>
                <a:cubicBezTo>
                  <a:pt x="60479" y="2337081"/>
                  <a:pt x="0" y="2276603"/>
                  <a:pt x="0" y="2201998"/>
                </a:cubicBezTo>
                <a:lnTo>
                  <a:pt x="0" y="135083"/>
                </a:lnTo>
                <a:cubicBezTo>
                  <a:pt x="0" y="60529"/>
                  <a:pt x="60529" y="0"/>
                  <a:pt x="13508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5330" dist="844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8" name="Shape 16"/>
          <p:cNvSpPr/>
          <p:nvPr/>
        </p:nvSpPr>
        <p:spPr>
          <a:xfrm>
            <a:off x="547120" y="4343192"/>
            <a:ext cx="472820" cy="472820"/>
          </a:xfrm>
          <a:custGeom>
            <a:avLst/>
            <a:gdLst/>
            <a:ahLst/>
            <a:cxnLst/>
            <a:rect l="l" t="t" r="r" b="b"/>
            <a:pathLst>
              <a:path w="472820" h="472820">
                <a:moveTo>
                  <a:pt x="101321" y="0"/>
                </a:moveTo>
                <a:lnTo>
                  <a:pt x="371499" y="0"/>
                </a:lnTo>
                <a:cubicBezTo>
                  <a:pt x="427457" y="0"/>
                  <a:pt x="472820" y="45363"/>
                  <a:pt x="472820" y="101321"/>
                </a:cubicBezTo>
                <a:lnTo>
                  <a:pt x="472820" y="371499"/>
                </a:lnTo>
                <a:cubicBezTo>
                  <a:pt x="472820" y="427457"/>
                  <a:pt x="427457" y="472820"/>
                  <a:pt x="371499" y="472820"/>
                </a:cubicBezTo>
                <a:lnTo>
                  <a:pt x="101321" y="472820"/>
                </a:lnTo>
                <a:cubicBezTo>
                  <a:pt x="45363" y="472820"/>
                  <a:pt x="0" y="427457"/>
                  <a:pt x="0" y="371499"/>
                </a:cubicBezTo>
                <a:lnTo>
                  <a:pt x="0" y="101321"/>
                </a:lnTo>
                <a:cubicBezTo>
                  <a:pt x="0" y="45363"/>
                  <a:pt x="45363" y="0"/>
                  <a:pt x="101321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9" name="Shape 17"/>
          <p:cNvSpPr/>
          <p:nvPr/>
        </p:nvSpPr>
        <p:spPr>
          <a:xfrm>
            <a:off x="669547" y="4478284"/>
            <a:ext cx="227967" cy="202637"/>
          </a:xfrm>
          <a:custGeom>
            <a:avLst/>
            <a:gdLst/>
            <a:ahLst/>
            <a:cxnLst/>
            <a:rect l="l" t="t" r="r" b="b"/>
            <a:pathLst>
              <a:path w="227967" h="202637">
                <a:moveTo>
                  <a:pt x="98152" y="34828"/>
                </a:moveTo>
                <a:lnTo>
                  <a:pt x="129814" y="34828"/>
                </a:lnTo>
                <a:lnTo>
                  <a:pt x="129814" y="53825"/>
                </a:lnTo>
                <a:lnTo>
                  <a:pt x="98152" y="53825"/>
                </a:lnTo>
                <a:lnTo>
                  <a:pt x="98152" y="34828"/>
                </a:lnTo>
                <a:close/>
                <a:moveTo>
                  <a:pt x="94986" y="12665"/>
                </a:moveTo>
                <a:cubicBezTo>
                  <a:pt x="84498" y="12665"/>
                  <a:pt x="75989" y="21174"/>
                  <a:pt x="75989" y="31662"/>
                </a:cubicBezTo>
                <a:lnTo>
                  <a:pt x="75989" y="56992"/>
                </a:lnTo>
                <a:cubicBezTo>
                  <a:pt x="75989" y="67480"/>
                  <a:pt x="84498" y="75989"/>
                  <a:pt x="94986" y="75989"/>
                </a:cubicBezTo>
                <a:lnTo>
                  <a:pt x="101319" y="75989"/>
                </a:lnTo>
                <a:lnTo>
                  <a:pt x="101319" y="88654"/>
                </a:lnTo>
                <a:lnTo>
                  <a:pt x="12665" y="88654"/>
                </a:lnTo>
                <a:cubicBezTo>
                  <a:pt x="5660" y="88654"/>
                  <a:pt x="0" y="94313"/>
                  <a:pt x="0" y="101319"/>
                </a:cubicBezTo>
                <a:cubicBezTo>
                  <a:pt x="0" y="108324"/>
                  <a:pt x="5660" y="113983"/>
                  <a:pt x="12665" y="113983"/>
                </a:cubicBezTo>
                <a:lnTo>
                  <a:pt x="50659" y="113983"/>
                </a:lnTo>
                <a:lnTo>
                  <a:pt x="50659" y="126648"/>
                </a:lnTo>
                <a:lnTo>
                  <a:pt x="44327" y="126648"/>
                </a:lnTo>
                <a:cubicBezTo>
                  <a:pt x="33839" y="126648"/>
                  <a:pt x="25330" y="135157"/>
                  <a:pt x="25330" y="145645"/>
                </a:cubicBezTo>
                <a:lnTo>
                  <a:pt x="25330" y="170975"/>
                </a:lnTo>
                <a:cubicBezTo>
                  <a:pt x="25330" y="181463"/>
                  <a:pt x="33839" y="189972"/>
                  <a:pt x="44327" y="189972"/>
                </a:cubicBezTo>
                <a:lnTo>
                  <a:pt x="82321" y="189972"/>
                </a:lnTo>
                <a:cubicBezTo>
                  <a:pt x="92809" y="189972"/>
                  <a:pt x="101319" y="181463"/>
                  <a:pt x="101319" y="170975"/>
                </a:cubicBezTo>
                <a:lnTo>
                  <a:pt x="101319" y="145645"/>
                </a:lnTo>
                <a:cubicBezTo>
                  <a:pt x="101319" y="135157"/>
                  <a:pt x="92809" y="126648"/>
                  <a:pt x="82321" y="126648"/>
                </a:cubicBezTo>
                <a:lnTo>
                  <a:pt x="75989" y="126648"/>
                </a:lnTo>
                <a:lnTo>
                  <a:pt x="75989" y="113983"/>
                </a:lnTo>
                <a:lnTo>
                  <a:pt x="151978" y="113983"/>
                </a:lnTo>
                <a:lnTo>
                  <a:pt x="151978" y="126648"/>
                </a:lnTo>
                <a:lnTo>
                  <a:pt x="145645" y="126648"/>
                </a:lnTo>
                <a:cubicBezTo>
                  <a:pt x="135157" y="126648"/>
                  <a:pt x="126648" y="135157"/>
                  <a:pt x="126648" y="145645"/>
                </a:cubicBezTo>
                <a:lnTo>
                  <a:pt x="126648" y="170975"/>
                </a:lnTo>
                <a:cubicBezTo>
                  <a:pt x="126648" y="181463"/>
                  <a:pt x="135157" y="189972"/>
                  <a:pt x="145645" y="189972"/>
                </a:cubicBezTo>
                <a:lnTo>
                  <a:pt x="183640" y="189972"/>
                </a:lnTo>
                <a:cubicBezTo>
                  <a:pt x="194128" y="189972"/>
                  <a:pt x="202637" y="181463"/>
                  <a:pt x="202637" y="170975"/>
                </a:cubicBezTo>
                <a:lnTo>
                  <a:pt x="202637" y="145645"/>
                </a:lnTo>
                <a:cubicBezTo>
                  <a:pt x="202637" y="135157"/>
                  <a:pt x="194128" y="126648"/>
                  <a:pt x="183640" y="126648"/>
                </a:cubicBezTo>
                <a:lnTo>
                  <a:pt x="177307" y="126648"/>
                </a:lnTo>
                <a:lnTo>
                  <a:pt x="177307" y="113983"/>
                </a:lnTo>
                <a:lnTo>
                  <a:pt x="215302" y="113983"/>
                </a:lnTo>
                <a:cubicBezTo>
                  <a:pt x="222307" y="113983"/>
                  <a:pt x="227967" y="108324"/>
                  <a:pt x="227967" y="101319"/>
                </a:cubicBezTo>
                <a:cubicBezTo>
                  <a:pt x="227967" y="94313"/>
                  <a:pt x="222307" y="88654"/>
                  <a:pt x="215302" y="88654"/>
                </a:cubicBezTo>
                <a:lnTo>
                  <a:pt x="126648" y="88654"/>
                </a:lnTo>
                <a:lnTo>
                  <a:pt x="126648" y="75989"/>
                </a:lnTo>
                <a:lnTo>
                  <a:pt x="132981" y="75989"/>
                </a:lnTo>
                <a:cubicBezTo>
                  <a:pt x="143469" y="75989"/>
                  <a:pt x="151978" y="67480"/>
                  <a:pt x="151978" y="56992"/>
                </a:cubicBezTo>
                <a:lnTo>
                  <a:pt x="151978" y="31662"/>
                </a:lnTo>
                <a:cubicBezTo>
                  <a:pt x="151978" y="21174"/>
                  <a:pt x="143469" y="12665"/>
                  <a:pt x="132981" y="12665"/>
                </a:cubicBezTo>
                <a:lnTo>
                  <a:pt x="94986" y="12665"/>
                </a:lnTo>
                <a:close/>
                <a:moveTo>
                  <a:pt x="177307" y="148812"/>
                </a:moveTo>
                <a:lnTo>
                  <a:pt x="180474" y="148812"/>
                </a:lnTo>
                <a:lnTo>
                  <a:pt x="180474" y="167809"/>
                </a:lnTo>
                <a:lnTo>
                  <a:pt x="148812" y="167809"/>
                </a:lnTo>
                <a:lnTo>
                  <a:pt x="148812" y="148812"/>
                </a:lnTo>
                <a:lnTo>
                  <a:pt x="177307" y="148812"/>
                </a:lnTo>
                <a:close/>
                <a:moveTo>
                  <a:pt x="75989" y="148812"/>
                </a:moveTo>
                <a:lnTo>
                  <a:pt x="79155" y="148812"/>
                </a:lnTo>
                <a:lnTo>
                  <a:pt x="79155" y="167809"/>
                </a:lnTo>
                <a:lnTo>
                  <a:pt x="47493" y="167809"/>
                </a:lnTo>
                <a:lnTo>
                  <a:pt x="47493" y="148812"/>
                </a:lnTo>
                <a:lnTo>
                  <a:pt x="75989" y="148812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Text 18"/>
          <p:cNvSpPr/>
          <p:nvPr/>
        </p:nvSpPr>
        <p:spPr>
          <a:xfrm>
            <a:off x="1155032" y="4444511"/>
            <a:ext cx="169708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6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Interfaces Réseau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47120" y="4951104"/>
            <a:ext cx="5201019" cy="607911"/>
          </a:xfrm>
          <a:custGeom>
            <a:avLst/>
            <a:gdLst/>
            <a:ahLst/>
            <a:cxnLst/>
            <a:rect l="l" t="t" r="r" b="b"/>
            <a:pathLst>
              <a:path w="5201019" h="607911">
                <a:moveTo>
                  <a:pt x="101321" y="0"/>
                </a:moveTo>
                <a:lnTo>
                  <a:pt x="5099699" y="0"/>
                </a:lnTo>
                <a:cubicBezTo>
                  <a:pt x="5155657" y="0"/>
                  <a:pt x="5201019" y="45363"/>
                  <a:pt x="5201019" y="101321"/>
                </a:cubicBezTo>
                <a:lnTo>
                  <a:pt x="5201019" y="506591"/>
                </a:lnTo>
                <a:cubicBezTo>
                  <a:pt x="5201019" y="562549"/>
                  <a:pt x="5155657" y="607911"/>
                  <a:pt x="5099699" y="607911"/>
                </a:cubicBezTo>
                <a:lnTo>
                  <a:pt x="101321" y="607911"/>
                </a:lnTo>
                <a:cubicBezTo>
                  <a:pt x="45363" y="607911"/>
                  <a:pt x="0" y="562549"/>
                  <a:pt x="0" y="506591"/>
                </a:cubicBezTo>
                <a:lnTo>
                  <a:pt x="0" y="101321"/>
                </a:lnTo>
                <a:cubicBezTo>
                  <a:pt x="0" y="45363"/>
                  <a:pt x="45363" y="0"/>
                  <a:pt x="101321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2" name="Shape 20"/>
          <p:cNvSpPr/>
          <p:nvPr/>
        </p:nvSpPr>
        <p:spPr>
          <a:xfrm>
            <a:off x="648439" y="5052422"/>
            <a:ext cx="405274" cy="405274"/>
          </a:xfrm>
          <a:custGeom>
            <a:avLst/>
            <a:gdLst/>
            <a:ahLst/>
            <a:cxnLst/>
            <a:rect l="l" t="t" r="r" b="b"/>
            <a:pathLst>
              <a:path w="405274" h="405274">
                <a:moveTo>
                  <a:pt x="67547" y="0"/>
                </a:moveTo>
                <a:lnTo>
                  <a:pt x="337727" y="0"/>
                </a:lnTo>
                <a:cubicBezTo>
                  <a:pt x="375032" y="0"/>
                  <a:pt x="405274" y="30242"/>
                  <a:pt x="405274" y="67547"/>
                </a:cubicBezTo>
                <a:lnTo>
                  <a:pt x="405274" y="337727"/>
                </a:lnTo>
                <a:cubicBezTo>
                  <a:pt x="405274" y="375032"/>
                  <a:pt x="375032" y="405274"/>
                  <a:pt x="337727" y="405274"/>
                </a:cubicBezTo>
                <a:lnTo>
                  <a:pt x="67547" y="405274"/>
                </a:lnTo>
                <a:cubicBezTo>
                  <a:pt x="30242" y="405274"/>
                  <a:pt x="0" y="375032"/>
                  <a:pt x="0" y="337727"/>
                </a:cubicBezTo>
                <a:lnTo>
                  <a:pt x="0" y="67547"/>
                </a:lnTo>
                <a:cubicBezTo>
                  <a:pt x="0" y="30267"/>
                  <a:pt x="30267" y="0"/>
                  <a:pt x="67547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Text 21"/>
          <p:cNvSpPr/>
          <p:nvPr/>
        </p:nvSpPr>
        <p:spPr>
          <a:xfrm>
            <a:off x="614666" y="5052422"/>
            <a:ext cx="472820" cy="405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ETH0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88804" y="5069309"/>
            <a:ext cx="4525562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Accès externe / Administration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88804" y="5271946"/>
            <a:ext cx="4517119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 - Interface de gestion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47120" y="5660333"/>
            <a:ext cx="5201019" cy="607911"/>
          </a:xfrm>
          <a:custGeom>
            <a:avLst/>
            <a:gdLst/>
            <a:ahLst/>
            <a:cxnLst/>
            <a:rect l="l" t="t" r="r" b="b"/>
            <a:pathLst>
              <a:path w="5201019" h="607911">
                <a:moveTo>
                  <a:pt x="101321" y="0"/>
                </a:moveTo>
                <a:lnTo>
                  <a:pt x="5099699" y="0"/>
                </a:lnTo>
                <a:cubicBezTo>
                  <a:pt x="5155657" y="0"/>
                  <a:pt x="5201019" y="45363"/>
                  <a:pt x="5201019" y="101321"/>
                </a:cubicBezTo>
                <a:lnTo>
                  <a:pt x="5201019" y="506591"/>
                </a:lnTo>
                <a:cubicBezTo>
                  <a:pt x="5201019" y="562549"/>
                  <a:pt x="5155657" y="607911"/>
                  <a:pt x="5099699" y="607911"/>
                </a:cubicBezTo>
                <a:lnTo>
                  <a:pt x="101321" y="607911"/>
                </a:lnTo>
                <a:cubicBezTo>
                  <a:pt x="45363" y="607911"/>
                  <a:pt x="0" y="562549"/>
                  <a:pt x="0" y="506591"/>
                </a:cubicBezTo>
                <a:lnTo>
                  <a:pt x="0" y="101321"/>
                </a:lnTo>
                <a:cubicBezTo>
                  <a:pt x="0" y="45363"/>
                  <a:pt x="45363" y="0"/>
                  <a:pt x="101321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7" name="Shape 25"/>
          <p:cNvSpPr/>
          <p:nvPr/>
        </p:nvSpPr>
        <p:spPr>
          <a:xfrm>
            <a:off x="648439" y="5761652"/>
            <a:ext cx="405274" cy="405274"/>
          </a:xfrm>
          <a:custGeom>
            <a:avLst/>
            <a:gdLst/>
            <a:ahLst/>
            <a:cxnLst/>
            <a:rect l="l" t="t" r="r" b="b"/>
            <a:pathLst>
              <a:path w="405274" h="405274">
                <a:moveTo>
                  <a:pt x="67547" y="0"/>
                </a:moveTo>
                <a:lnTo>
                  <a:pt x="337727" y="0"/>
                </a:lnTo>
                <a:cubicBezTo>
                  <a:pt x="375032" y="0"/>
                  <a:pt x="405274" y="30242"/>
                  <a:pt x="405274" y="67547"/>
                </a:cubicBezTo>
                <a:lnTo>
                  <a:pt x="405274" y="337727"/>
                </a:lnTo>
                <a:cubicBezTo>
                  <a:pt x="405274" y="375032"/>
                  <a:pt x="375032" y="405274"/>
                  <a:pt x="337727" y="405274"/>
                </a:cubicBezTo>
                <a:lnTo>
                  <a:pt x="67547" y="405274"/>
                </a:lnTo>
                <a:cubicBezTo>
                  <a:pt x="30242" y="405274"/>
                  <a:pt x="0" y="375032"/>
                  <a:pt x="0" y="337727"/>
                </a:cubicBezTo>
                <a:lnTo>
                  <a:pt x="0" y="67547"/>
                </a:lnTo>
                <a:cubicBezTo>
                  <a:pt x="0" y="30267"/>
                  <a:pt x="30267" y="0"/>
                  <a:pt x="67547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614666" y="5761652"/>
            <a:ext cx="472820" cy="405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ETH1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88804" y="5778538"/>
            <a:ext cx="4525562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Réseau NAC géré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88804" y="5981176"/>
            <a:ext cx="4517119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192.168.100.0/24 - Production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32569" y="1151654"/>
            <a:ext cx="5613048" cy="2505946"/>
          </a:xfrm>
          <a:custGeom>
            <a:avLst/>
            <a:gdLst/>
            <a:ahLst/>
            <a:cxnLst/>
            <a:rect l="l" t="t" r="r" b="b"/>
            <a:pathLst>
              <a:path w="5613048" h="2505946">
                <a:moveTo>
                  <a:pt x="135096" y="0"/>
                </a:moveTo>
                <a:lnTo>
                  <a:pt x="5477953" y="0"/>
                </a:lnTo>
                <a:cubicBezTo>
                  <a:pt x="5552564" y="0"/>
                  <a:pt x="5613048" y="60484"/>
                  <a:pt x="5613048" y="135096"/>
                </a:cubicBezTo>
                <a:lnTo>
                  <a:pt x="5613048" y="2370850"/>
                </a:lnTo>
                <a:cubicBezTo>
                  <a:pt x="5613048" y="2445461"/>
                  <a:pt x="5552564" y="2505946"/>
                  <a:pt x="5477953" y="2505946"/>
                </a:cubicBezTo>
                <a:lnTo>
                  <a:pt x="135096" y="2505946"/>
                </a:lnTo>
                <a:cubicBezTo>
                  <a:pt x="60484" y="2505946"/>
                  <a:pt x="0" y="2445461"/>
                  <a:pt x="0" y="2370850"/>
                </a:cubicBezTo>
                <a:lnTo>
                  <a:pt x="0" y="135096"/>
                </a:lnTo>
                <a:cubicBezTo>
                  <a:pt x="0" y="60484"/>
                  <a:pt x="60484" y="0"/>
                  <a:pt x="13509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5330" dist="844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32" name="Shape 30"/>
          <p:cNvSpPr/>
          <p:nvPr/>
        </p:nvSpPr>
        <p:spPr>
          <a:xfrm>
            <a:off x="6438583" y="1357667"/>
            <a:ext cx="472820" cy="472820"/>
          </a:xfrm>
          <a:custGeom>
            <a:avLst/>
            <a:gdLst/>
            <a:ahLst/>
            <a:cxnLst/>
            <a:rect l="l" t="t" r="r" b="b"/>
            <a:pathLst>
              <a:path w="472820" h="472820">
                <a:moveTo>
                  <a:pt x="101321" y="0"/>
                </a:moveTo>
                <a:lnTo>
                  <a:pt x="371499" y="0"/>
                </a:lnTo>
                <a:cubicBezTo>
                  <a:pt x="427457" y="0"/>
                  <a:pt x="472820" y="45363"/>
                  <a:pt x="472820" y="101321"/>
                </a:cubicBezTo>
                <a:lnTo>
                  <a:pt x="472820" y="371499"/>
                </a:lnTo>
                <a:cubicBezTo>
                  <a:pt x="472820" y="427457"/>
                  <a:pt x="427457" y="472820"/>
                  <a:pt x="371499" y="472820"/>
                </a:cubicBezTo>
                <a:lnTo>
                  <a:pt x="101321" y="472820"/>
                </a:lnTo>
                <a:cubicBezTo>
                  <a:pt x="45363" y="472820"/>
                  <a:pt x="0" y="427457"/>
                  <a:pt x="0" y="371499"/>
                </a:cubicBezTo>
                <a:lnTo>
                  <a:pt x="0" y="101321"/>
                </a:lnTo>
                <a:cubicBezTo>
                  <a:pt x="0" y="45363"/>
                  <a:pt x="45363" y="0"/>
                  <a:pt x="101321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3" name="Shape 31"/>
          <p:cNvSpPr/>
          <p:nvPr/>
        </p:nvSpPr>
        <p:spPr>
          <a:xfrm>
            <a:off x="6573675" y="1492758"/>
            <a:ext cx="202637" cy="202637"/>
          </a:xfrm>
          <a:custGeom>
            <a:avLst/>
            <a:gdLst/>
            <a:ahLst/>
            <a:cxnLst/>
            <a:rect l="l" t="t" r="r" b="b"/>
            <a:pathLst>
              <a:path w="202637" h="202637">
                <a:moveTo>
                  <a:pt x="139273" y="110817"/>
                </a:moveTo>
                <a:lnTo>
                  <a:pt x="63720" y="110817"/>
                </a:lnTo>
                <a:cubicBezTo>
                  <a:pt x="64868" y="136345"/>
                  <a:pt x="70527" y="159854"/>
                  <a:pt x="78561" y="177070"/>
                </a:cubicBezTo>
                <a:cubicBezTo>
                  <a:pt x="83073" y="186767"/>
                  <a:pt x="87941" y="193613"/>
                  <a:pt x="92453" y="197809"/>
                </a:cubicBezTo>
                <a:cubicBezTo>
                  <a:pt x="96886" y="201964"/>
                  <a:pt x="99933" y="202637"/>
                  <a:pt x="101516" y="202637"/>
                </a:cubicBezTo>
                <a:cubicBezTo>
                  <a:pt x="103100" y="202637"/>
                  <a:pt x="106147" y="201964"/>
                  <a:pt x="110580" y="197809"/>
                </a:cubicBezTo>
                <a:cubicBezTo>
                  <a:pt x="115092" y="193613"/>
                  <a:pt x="119960" y="186727"/>
                  <a:pt x="124471" y="177070"/>
                </a:cubicBezTo>
                <a:cubicBezTo>
                  <a:pt x="132506" y="159854"/>
                  <a:pt x="138165" y="136345"/>
                  <a:pt x="139313" y="110817"/>
                </a:cubicBezTo>
                <a:close/>
                <a:moveTo>
                  <a:pt x="63680" y="91820"/>
                </a:moveTo>
                <a:lnTo>
                  <a:pt x="139234" y="91820"/>
                </a:lnTo>
                <a:cubicBezTo>
                  <a:pt x="138126" y="66292"/>
                  <a:pt x="132466" y="42783"/>
                  <a:pt x="124432" y="25567"/>
                </a:cubicBezTo>
                <a:cubicBezTo>
                  <a:pt x="119920" y="15910"/>
                  <a:pt x="115052" y="9024"/>
                  <a:pt x="110540" y="4828"/>
                </a:cubicBezTo>
                <a:cubicBezTo>
                  <a:pt x="106107" y="673"/>
                  <a:pt x="103060" y="0"/>
                  <a:pt x="101477" y="0"/>
                </a:cubicBezTo>
                <a:cubicBezTo>
                  <a:pt x="99894" y="0"/>
                  <a:pt x="96846" y="673"/>
                  <a:pt x="92414" y="4828"/>
                </a:cubicBezTo>
                <a:cubicBezTo>
                  <a:pt x="87902" y="9024"/>
                  <a:pt x="83034" y="15910"/>
                  <a:pt x="78522" y="25567"/>
                </a:cubicBezTo>
                <a:cubicBezTo>
                  <a:pt x="70488" y="42783"/>
                  <a:pt x="64828" y="66292"/>
                  <a:pt x="63680" y="91820"/>
                </a:cubicBezTo>
                <a:close/>
                <a:moveTo>
                  <a:pt x="44683" y="91820"/>
                </a:moveTo>
                <a:cubicBezTo>
                  <a:pt x="46068" y="57942"/>
                  <a:pt x="54815" y="26477"/>
                  <a:pt x="67598" y="5818"/>
                </a:cubicBezTo>
                <a:cubicBezTo>
                  <a:pt x="31148" y="18720"/>
                  <a:pt x="4314" y="51926"/>
                  <a:pt x="594" y="91820"/>
                </a:cubicBezTo>
                <a:lnTo>
                  <a:pt x="44683" y="91820"/>
                </a:lnTo>
                <a:close/>
                <a:moveTo>
                  <a:pt x="594" y="110817"/>
                </a:moveTo>
                <a:cubicBezTo>
                  <a:pt x="4314" y="150711"/>
                  <a:pt x="31148" y="183917"/>
                  <a:pt x="67598" y="196819"/>
                </a:cubicBezTo>
                <a:cubicBezTo>
                  <a:pt x="54815" y="176160"/>
                  <a:pt x="46068" y="144696"/>
                  <a:pt x="44683" y="110817"/>
                </a:cubicBezTo>
                <a:lnTo>
                  <a:pt x="594" y="110817"/>
                </a:lnTo>
                <a:close/>
                <a:moveTo>
                  <a:pt x="158271" y="110817"/>
                </a:moveTo>
                <a:cubicBezTo>
                  <a:pt x="156885" y="144696"/>
                  <a:pt x="148139" y="176160"/>
                  <a:pt x="135355" y="196819"/>
                </a:cubicBezTo>
                <a:cubicBezTo>
                  <a:pt x="171806" y="183877"/>
                  <a:pt x="198640" y="150711"/>
                  <a:pt x="202360" y="110817"/>
                </a:cubicBezTo>
                <a:lnTo>
                  <a:pt x="158271" y="110817"/>
                </a:lnTo>
                <a:close/>
                <a:moveTo>
                  <a:pt x="202360" y="91820"/>
                </a:moveTo>
                <a:cubicBezTo>
                  <a:pt x="198640" y="51926"/>
                  <a:pt x="171806" y="18720"/>
                  <a:pt x="135355" y="5818"/>
                </a:cubicBezTo>
                <a:cubicBezTo>
                  <a:pt x="148139" y="26477"/>
                  <a:pt x="156885" y="57942"/>
                  <a:pt x="158271" y="91820"/>
                </a:cubicBezTo>
                <a:lnTo>
                  <a:pt x="202360" y="9182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4" name="Text 32"/>
          <p:cNvSpPr/>
          <p:nvPr/>
        </p:nvSpPr>
        <p:spPr>
          <a:xfrm>
            <a:off x="7046495" y="1458986"/>
            <a:ext cx="1967269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6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Accès Interface Web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38583" y="1965578"/>
            <a:ext cx="5201019" cy="743003"/>
          </a:xfrm>
          <a:custGeom>
            <a:avLst/>
            <a:gdLst/>
            <a:ahLst/>
            <a:cxnLst/>
            <a:rect l="l" t="t" r="r" b="b"/>
            <a:pathLst>
              <a:path w="5201019" h="743003">
                <a:moveTo>
                  <a:pt x="101316" y="0"/>
                </a:moveTo>
                <a:lnTo>
                  <a:pt x="5099704" y="0"/>
                </a:lnTo>
                <a:cubicBezTo>
                  <a:pt x="5155659" y="0"/>
                  <a:pt x="5201019" y="45361"/>
                  <a:pt x="5201019" y="101316"/>
                </a:cubicBezTo>
                <a:lnTo>
                  <a:pt x="5201019" y="641687"/>
                </a:lnTo>
                <a:cubicBezTo>
                  <a:pt x="5201019" y="697642"/>
                  <a:pt x="5155659" y="743003"/>
                  <a:pt x="5099704" y="743003"/>
                </a:cubicBezTo>
                <a:lnTo>
                  <a:pt x="101316" y="743003"/>
                </a:lnTo>
                <a:cubicBezTo>
                  <a:pt x="45361" y="743003"/>
                  <a:pt x="0" y="697642"/>
                  <a:pt x="0" y="641687"/>
                </a:cubicBezTo>
                <a:lnTo>
                  <a:pt x="0" y="101316"/>
                </a:lnTo>
                <a:cubicBezTo>
                  <a:pt x="0" y="45398"/>
                  <a:pt x="45398" y="0"/>
                  <a:pt x="101316" y="0"/>
                </a:cubicBezTo>
                <a:close/>
              </a:path>
            </a:pathLst>
          </a:custGeom>
          <a:solidFill>
            <a:srgbClr val="1D1D1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6" name="Text 34"/>
          <p:cNvSpPr/>
          <p:nvPr/>
        </p:nvSpPr>
        <p:spPr>
          <a:xfrm>
            <a:off x="6573675" y="2100670"/>
            <a:ext cx="4989939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URL d'accès: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73675" y="2337080"/>
            <a:ext cx="5015269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b="1" dirty="0">
                <a:solidFill>
                  <a:srgbClr val="0071E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https://192.168.100.10:1443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38583" y="2843673"/>
            <a:ext cx="2532964" cy="607911"/>
          </a:xfrm>
          <a:custGeom>
            <a:avLst/>
            <a:gdLst/>
            <a:ahLst/>
            <a:cxnLst/>
            <a:rect l="l" t="t" r="r" b="b"/>
            <a:pathLst>
              <a:path w="2532964" h="607911">
                <a:moveTo>
                  <a:pt x="101321" y="0"/>
                </a:moveTo>
                <a:lnTo>
                  <a:pt x="2431643" y="0"/>
                </a:lnTo>
                <a:cubicBezTo>
                  <a:pt x="2487601" y="0"/>
                  <a:pt x="2532964" y="45363"/>
                  <a:pt x="2532964" y="101321"/>
                </a:cubicBezTo>
                <a:lnTo>
                  <a:pt x="2532964" y="506591"/>
                </a:lnTo>
                <a:cubicBezTo>
                  <a:pt x="2532964" y="562549"/>
                  <a:pt x="2487601" y="607911"/>
                  <a:pt x="2431643" y="607911"/>
                </a:cubicBezTo>
                <a:lnTo>
                  <a:pt x="101321" y="607911"/>
                </a:lnTo>
                <a:cubicBezTo>
                  <a:pt x="45363" y="607911"/>
                  <a:pt x="0" y="562549"/>
                  <a:pt x="0" y="506591"/>
                </a:cubicBezTo>
                <a:lnTo>
                  <a:pt x="0" y="101321"/>
                </a:lnTo>
                <a:cubicBezTo>
                  <a:pt x="0" y="45363"/>
                  <a:pt x="45363" y="0"/>
                  <a:pt x="101321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9" name="Text 37"/>
          <p:cNvSpPr/>
          <p:nvPr/>
        </p:nvSpPr>
        <p:spPr>
          <a:xfrm>
            <a:off x="6539902" y="2944991"/>
            <a:ext cx="2389429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Utilisateur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39902" y="3147628"/>
            <a:ext cx="239787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107377" y="2843673"/>
            <a:ext cx="2532964" cy="607911"/>
          </a:xfrm>
          <a:custGeom>
            <a:avLst/>
            <a:gdLst/>
            <a:ahLst/>
            <a:cxnLst/>
            <a:rect l="l" t="t" r="r" b="b"/>
            <a:pathLst>
              <a:path w="2532964" h="607911">
                <a:moveTo>
                  <a:pt x="101321" y="0"/>
                </a:moveTo>
                <a:lnTo>
                  <a:pt x="2431643" y="0"/>
                </a:lnTo>
                <a:cubicBezTo>
                  <a:pt x="2487601" y="0"/>
                  <a:pt x="2532964" y="45363"/>
                  <a:pt x="2532964" y="101321"/>
                </a:cubicBezTo>
                <a:lnTo>
                  <a:pt x="2532964" y="506591"/>
                </a:lnTo>
                <a:cubicBezTo>
                  <a:pt x="2532964" y="562549"/>
                  <a:pt x="2487601" y="607911"/>
                  <a:pt x="2431643" y="607911"/>
                </a:cubicBezTo>
                <a:lnTo>
                  <a:pt x="101321" y="607911"/>
                </a:lnTo>
                <a:cubicBezTo>
                  <a:pt x="45363" y="607911"/>
                  <a:pt x="0" y="562549"/>
                  <a:pt x="0" y="506591"/>
                </a:cubicBezTo>
                <a:lnTo>
                  <a:pt x="0" y="101321"/>
                </a:lnTo>
                <a:cubicBezTo>
                  <a:pt x="0" y="45363"/>
                  <a:pt x="45363" y="0"/>
                  <a:pt x="101321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2" name="Text 40"/>
          <p:cNvSpPr/>
          <p:nvPr/>
        </p:nvSpPr>
        <p:spPr>
          <a:xfrm>
            <a:off x="9208696" y="2944991"/>
            <a:ext cx="2389429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Mot de passe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208696" y="3147628"/>
            <a:ext cx="239787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229192" y="3863619"/>
            <a:ext cx="5623180" cy="2110803"/>
          </a:xfrm>
          <a:custGeom>
            <a:avLst/>
            <a:gdLst/>
            <a:ahLst/>
            <a:cxnLst/>
            <a:rect l="l" t="t" r="r" b="b"/>
            <a:pathLst>
              <a:path w="5623180" h="2110803">
                <a:moveTo>
                  <a:pt x="135091" y="0"/>
                </a:moveTo>
                <a:lnTo>
                  <a:pt x="5488089" y="0"/>
                </a:lnTo>
                <a:cubicBezTo>
                  <a:pt x="5562698" y="0"/>
                  <a:pt x="5623180" y="60482"/>
                  <a:pt x="5623180" y="135091"/>
                </a:cubicBezTo>
                <a:lnTo>
                  <a:pt x="5623180" y="1975712"/>
                </a:lnTo>
                <a:cubicBezTo>
                  <a:pt x="5623180" y="2050321"/>
                  <a:pt x="5562698" y="2110803"/>
                  <a:pt x="5488089" y="2110803"/>
                </a:cubicBezTo>
                <a:lnTo>
                  <a:pt x="135091" y="2110803"/>
                </a:lnTo>
                <a:cubicBezTo>
                  <a:pt x="60482" y="2110803"/>
                  <a:pt x="0" y="2050321"/>
                  <a:pt x="0" y="1975712"/>
                </a:cubicBezTo>
                <a:lnTo>
                  <a:pt x="0" y="135091"/>
                </a:lnTo>
                <a:cubicBezTo>
                  <a:pt x="0" y="60532"/>
                  <a:pt x="60532" y="0"/>
                  <a:pt x="13509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0071E3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5" name="Text 43"/>
          <p:cNvSpPr/>
          <p:nvPr/>
        </p:nvSpPr>
        <p:spPr>
          <a:xfrm>
            <a:off x="6431829" y="4066256"/>
            <a:ext cx="5302338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Assistant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31829" y="4711318"/>
            <a:ext cx="5217906" cy="6755"/>
          </a:xfrm>
          <a:custGeom>
            <a:avLst/>
            <a:gdLst/>
            <a:ahLst/>
            <a:cxnLst/>
            <a:rect l="l" t="t" r="r" b="b"/>
            <a:pathLst>
              <a:path w="5217906" h="6755">
                <a:moveTo>
                  <a:pt x="0" y="0"/>
                </a:moveTo>
                <a:lnTo>
                  <a:pt x="5217906" y="0"/>
                </a:lnTo>
                <a:lnTo>
                  <a:pt x="5217906" y="6755"/>
                </a:lnTo>
                <a:lnTo>
                  <a:pt x="0" y="67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7" name="Text 45"/>
          <p:cNvSpPr/>
          <p:nvPr/>
        </p:nvSpPr>
        <p:spPr>
          <a:xfrm>
            <a:off x="6431829" y="4437758"/>
            <a:ext cx="59946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234539" y="4437758"/>
            <a:ext cx="48126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nac.lan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31829" y="5089572"/>
            <a:ext cx="5217906" cy="6755"/>
          </a:xfrm>
          <a:custGeom>
            <a:avLst/>
            <a:gdLst/>
            <a:ahLst/>
            <a:cxnLst/>
            <a:rect l="l" t="t" r="r" b="b"/>
            <a:pathLst>
              <a:path w="5217906" h="6755">
                <a:moveTo>
                  <a:pt x="0" y="0"/>
                </a:moveTo>
                <a:lnTo>
                  <a:pt x="5217906" y="0"/>
                </a:lnTo>
                <a:lnTo>
                  <a:pt x="5217906" y="6755"/>
                </a:lnTo>
                <a:lnTo>
                  <a:pt x="0" y="67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0" name="Text 48"/>
          <p:cNvSpPr/>
          <p:nvPr/>
        </p:nvSpPr>
        <p:spPr>
          <a:xfrm>
            <a:off x="6431829" y="4816012"/>
            <a:ext cx="776776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Réseau géré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673277" y="4816012"/>
            <a:ext cx="1038515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192.168.100.0/24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31829" y="5467827"/>
            <a:ext cx="5217906" cy="6755"/>
          </a:xfrm>
          <a:custGeom>
            <a:avLst/>
            <a:gdLst/>
            <a:ahLst/>
            <a:cxnLst/>
            <a:rect l="l" t="t" r="r" b="b"/>
            <a:pathLst>
              <a:path w="5217906" h="6755">
                <a:moveTo>
                  <a:pt x="0" y="0"/>
                </a:moveTo>
                <a:lnTo>
                  <a:pt x="5217906" y="0"/>
                </a:lnTo>
                <a:lnTo>
                  <a:pt x="5217906" y="6755"/>
                </a:lnTo>
                <a:lnTo>
                  <a:pt x="0" y="67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3" name="Text 51"/>
          <p:cNvSpPr/>
          <p:nvPr/>
        </p:nvSpPr>
        <p:spPr>
          <a:xfrm>
            <a:off x="6431829" y="5194266"/>
            <a:ext cx="1021629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Serveur RADIUS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280556" y="5194266"/>
            <a:ext cx="439047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Activé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31829" y="5572521"/>
            <a:ext cx="937197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Compte admin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308207" y="5572521"/>
            <a:ext cx="405274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Défini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246078" y="6180432"/>
            <a:ext cx="5606294" cy="472820"/>
          </a:xfrm>
          <a:custGeom>
            <a:avLst/>
            <a:gdLst/>
            <a:ahLst/>
            <a:cxnLst/>
            <a:rect l="l" t="t" r="r" b="b"/>
            <a:pathLst>
              <a:path w="5606294" h="472820">
                <a:moveTo>
                  <a:pt x="33773" y="0"/>
                </a:moveTo>
                <a:lnTo>
                  <a:pt x="5504973" y="0"/>
                </a:lnTo>
                <a:cubicBezTo>
                  <a:pt x="5560931" y="0"/>
                  <a:pt x="5606294" y="45363"/>
                  <a:pt x="5606294" y="101321"/>
                </a:cubicBezTo>
                <a:lnTo>
                  <a:pt x="5606294" y="371499"/>
                </a:lnTo>
                <a:cubicBezTo>
                  <a:pt x="5606294" y="427457"/>
                  <a:pt x="5560931" y="472820"/>
                  <a:pt x="5504973" y="472820"/>
                </a:cubicBezTo>
                <a:lnTo>
                  <a:pt x="33773" y="472820"/>
                </a:lnTo>
                <a:cubicBezTo>
                  <a:pt x="15121" y="472820"/>
                  <a:pt x="0" y="457699"/>
                  <a:pt x="0" y="439047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8" name="Shape 56"/>
          <p:cNvSpPr/>
          <p:nvPr/>
        </p:nvSpPr>
        <p:spPr>
          <a:xfrm>
            <a:off x="6246078" y="6180432"/>
            <a:ext cx="33773" cy="472820"/>
          </a:xfrm>
          <a:custGeom>
            <a:avLst/>
            <a:gdLst/>
            <a:ahLst/>
            <a:cxnLst/>
            <a:rect l="l" t="t" r="r" b="b"/>
            <a:pathLst>
              <a:path w="33773" h="472820">
                <a:moveTo>
                  <a:pt x="33773" y="0"/>
                </a:moveTo>
                <a:lnTo>
                  <a:pt x="33773" y="0"/>
                </a:lnTo>
                <a:lnTo>
                  <a:pt x="33773" y="472820"/>
                </a:lnTo>
                <a:lnTo>
                  <a:pt x="33773" y="472820"/>
                </a:lnTo>
                <a:cubicBezTo>
                  <a:pt x="15121" y="472820"/>
                  <a:pt x="0" y="457699"/>
                  <a:pt x="0" y="439047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9" name="Shape 57"/>
          <p:cNvSpPr/>
          <p:nvPr/>
        </p:nvSpPr>
        <p:spPr>
          <a:xfrm>
            <a:off x="6414943" y="6342543"/>
            <a:ext cx="135091" cy="135091"/>
          </a:xfrm>
          <a:custGeom>
            <a:avLst/>
            <a:gdLst/>
            <a:ahLst/>
            <a:cxnLst/>
            <a:rect l="l" t="t" r="r" b="b"/>
            <a:pathLst>
              <a:path w="135091" h="135091">
                <a:moveTo>
                  <a:pt x="67546" y="135091"/>
                </a:moveTo>
                <a:cubicBezTo>
                  <a:pt x="104825" y="135091"/>
                  <a:pt x="135091" y="104825"/>
                  <a:pt x="135091" y="67546"/>
                </a:cubicBezTo>
                <a:cubicBezTo>
                  <a:pt x="135091" y="30266"/>
                  <a:pt x="104825" y="0"/>
                  <a:pt x="67546" y="0"/>
                </a:cubicBezTo>
                <a:cubicBezTo>
                  <a:pt x="30266" y="0"/>
                  <a:pt x="0" y="30266"/>
                  <a:pt x="0" y="67546"/>
                </a:cubicBezTo>
                <a:cubicBezTo>
                  <a:pt x="0" y="104825"/>
                  <a:pt x="30266" y="135091"/>
                  <a:pt x="67546" y="135091"/>
                </a:cubicBezTo>
                <a:close/>
                <a:moveTo>
                  <a:pt x="59102" y="42216"/>
                </a:moveTo>
                <a:cubicBezTo>
                  <a:pt x="59102" y="37556"/>
                  <a:pt x="62886" y="33773"/>
                  <a:pt x="67546" y="33773"/>
                </a:cubicBezTo>
                <a:cubicBezTo>
                  <a:pt x="72206" y="33773"/>
                  <a:pt x="75989" y="37556"/>
                  <a:pt x="75989" y="42216"/>
                </a:cubicBezTo>
                <a:cubicBezTo>
                  <a:pt x="75989" y="46876"/>
                  <a:pt x="72206" y="50659"/>
                  <a:pt x="67546" y="50659"/>
                </a:cubicBezTo>
                <a:cubicBezTo>
                  <a:pt x="62886" y="50659"/>
                  <a:pt x="59102" y="46876"/>
                  <a:pt x="59102" y="42216"/>
                </a:cubicBezTo>
                <a:close/>
                <a:moveTo>
                  <a:pt x="56992" y="59102"/>
                </a:moveTo>
                <a:lnTo>
                  <a:pt x="69657" y="59102"/>
                </a:lnTo>
                <a:cubicBezTo>
                  <a:pt x="73166" y="59102"/>
                  <a:pt x="75989" y="61926"/>
                  <a:pt x="75989" y="65435"/>
                </a:cubicBezTo>
                <a:lnTo>
                  <a:pt x="75989" y="88654"/>
                </a:lnTo>
                <a:lnTo>
                  <a:pt x="78100" y="88654"/>
                </a:lnTo>
                <a:cubicBezTo>
                  <a:pt x="81609" y="88654"/>
                  <a:pt x="84432" y="91477"/>
                  <a:pt x="84432" y="94986"/>
                </a:cubicBezTo>
                <a:cubicBezTo>
                  <a:pt x="84432" y="98495"/>
                  <a:pt x="81609" y="101319"/>
                  <a:pt x="78100" y="101319"/>
                </a:cubicBezTo>
                <a:lnTo>
                  <a:pt x="56992" y="101319"/>
                </a:lnTo>
                <a:cubicBezTo>
                  <a:pt x="53482" y="101319"/>
                  <a:pt x="50659" y="98495"/>
                  <a:pt x="50659" y="94986"/>
                </a:cubicBezTo>
                <a:cubicBezTo>
                  <a:pt x="50659" y="91477"/>
                  <a:pt x="53482" y="88654"/>
                  <a:pt x="56992" y="88654"/>
                </a:cubicBezTo>
                <a:lnTo>
                  <a:pt x="63324" y="88654"/>
                </a:lnTo>
                <a:lnTo>
                  <a:pt x="63324" y="71767"/>
                </a:lnTo>
                <a:lnTo>
                  <a:pt x="56992" y="71767"/>
                </a:lnTo>
                <a:cubicBezTo>
                  <a:pt x="53482" y="71767"/>
                  <a:pt x="50659" y="68944"/>
                  <a:pt x="50659" y="65435"/>
                </a:cubicBezTo>
                <a:cubicBezTo>
                  <a:pt x="50659" y="61926"/>
                  <a:pt x="53482" y="59102"/>
                  <a:pt x="56992" y="59102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0" name="Text 58"/>
          <p:cNvSpPr/>
          <p:nvPr/>
        </p:nvSpPr>
        <p:spPr>
          <a:xfrm>
            <a:off x="6611826" y="6315524"/>
            <a:ext cx="5173000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Note:</a:t>
            </a:r>
            <a:r>
              <a:rPr lang="en-US" sz="1064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Le domaine .lan a été conservé pour cohérence avec l'infrastructure Windows.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0dfd3ed22a6f3976c0ca99e8fefd0278b0852296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12993" b="1299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D1D1F"/>
              </a:gs>
              <a:gs pos="50000">
                <a:srgbClr val="1D1D1F">
                  <a:alpha val="95000"/>
                </a:srgbClr>
              </a:gs>
              <a:gs pos="100000">
                <a:srgbClr val="1D1D1F">
                  <a:alpha val="7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1000" y="1653778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28600" y="0"/>
                </a:moveTo>
                <a:lnTo>
                  <a:pt x="533400" y="0"/>
                </a:lnTo>
                <a:cubicBezTo>
                  <a:pt x="659568" y="0"/>
                  <a:pt x="762000" y="102432"/>
                  <a:pt x="762000" y="228600"/>
                </a:cubicBezTo>
                <a:lnTo>
                  <a:pt x="762000" y="533400"/>
                </a:lnTo>
                <a:cubicBezTo>
                  <a:pt x="762000" y="659568"/>
                  <a:pt x="659568" y="762000"/>
                  <a:pt x="533400" y="762000"/>
                </a:cubicBezTo>
                <a:lnTo>
                  <a:pt x="228600" y="762000"/>
                </a:lnTo>
                <a:cubicBezTo>
                  <a:pt x="102432" y="762000"/>
                  <a:pt x="0" y="659568"/>
                  <a:pt x="0" y="5334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53760" y="1844278"/>
            <a:ext cx="590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01572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4"/>
          <p:cNvSpPr/>
          <p:nvPr/>
        </p:nvSpPr>
        <p:spPr>
          <a:xfrm>
            <a:off x="381000" y="2720578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5F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Active Directory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739878"/>
            <a:ext cx="74580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5F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Mise en place de l'annuaire et du serveur RADIUS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8592" y="348592"/>
            <a:ext cx="11564535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kern="0" spc="110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• Active Directory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8592" y="627465"/>
            <a:ext cx="11651683" cy="348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Installation Active Directory et NPS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2078" y="1188698"/>
            <a:ext cx="5601871" cy="2412256"/>
          </a:xfrm>
          <a:custGeom>
            <a:avLst/>
            <a:gdLst/>
            <a:ahLst/>
            <a:cxnLst/>
            <a:rect l="l" t="t" r="r" b="b"/>
            <a:pathLst>
              <a:path w="5601871" h="2412256">
                <a:moveTo>
                  <a:pt x="139428" y="0"/>
                </a:moveTo>
                <a:lnTo>
                  <a:pt x="5462443" y="0"/>
                </a:lnTo>
                <a:cubicBezTo>
                  <a:pt x="5539447" y="0"/>
                  <a:pt x="5601871" y="62424"/>
                  <a:pt x="5601871" y="139428"/>
                </a:cubicBezTo>
                <a:lnTo>
                  <a:pt x="5601871" y="2272827"/>
                </a:lnTo>
                <a:cubicBezTo>
                  <a:pt x="5601871" y="2349780"/>
                  <a:pt x="5539395" y="2412256"/>
                  <a:pt x="5462443" y="2412256"/>
                </a:cubicBezTo>
                <a:lnTo>
                  <a:pt x="139428" y="2412256"/>
                </a:lnTo>
                <a:cubicBezTo>
                  <a:pt x="62424" y="2412256"/>
                  <a:pt x="0" y="2349831"/>
                  <a:pt x="0" y="2272827"/>
                </a:cubicBezTo>
                <a:lnTo>
                  <a:pt x="0" y="139428"/>
                </a:lnTo>
                <a:cubicBezTo>
                  <a:pt x="0" y="62476"/>
                  <a:pt x="62476" y="0"/>
                  <a:pt x="13942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6144" dist="871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5" name="Shape 3"/>
          <p:cNvSpPr/>
          <p:nvPr/>
        </p:nvSpPr>
        <p:spPr>
          <a:xfrm>
            <a:off x="564719" y="1401338"/>
            <a:ext cx="488029" cy="488029"/>
          </a:xfrm>
          <a:custGeom>
            <a:avLst/>
            <a:gdLst/>
            <a:ahLst/>
            <a:cxnLst/>
            <a:rect l="l" t="t" r="r" b="b"/>
            <a:pathLst>
              <a:path w="488029" h="488029">
                <a:moveTo>
                  <a:pt x="104580" y="0"/>
                </a:moveTo>
                <a:lnTo>
                  <a:pt x="383449" y="0"/>
                </a:lnTo>
                <a:cubicBezTo>
                  <a:pt x="441168" y="0"/>
                  <a:pt x="488029" y="46861"/>
                  <a:pt x="488029" y="104580"/>
                </a:cubicBezTo>
                <a:lnTo>
                  <a:pt x="488029" y="383449"/>
                </a:lnTo>
                <a:cubicBezTo>
                  <a:pt x="488029" y="441168"/>
                  <a:pt x="441168" y="488029"/>
                  <a:pt x="383449" y="488029"/>
                </a:cubicBezTo>
                <a:lnTo>
                  <a:pt x="104580" y="488029"/>
                </a:lnTo>
                <a:cubicBezTo>
                  <a:pt x="46861" y="488029"/>
                  <a:pt x="0" y="441168"/>
                  <a:pt x="0" y="383449"/>
                </a:cubicBezTo>
                <a:lnTo>
                  <a:pt x="0" y="104580"/>
                </a:lnTo>
                <a:cubicBezTo>
                  <a:pt x="0" y="46861"/>
                  <a:pt x="46861" y="0"/>
                  <a:pt x="10458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704156" y="1540774"/>
            <a:ext cx="209155" cy="209155"/>
          </a:xfrm>
          <a:custGeom>
            <a:avLst/>
            <a:gdLst/>
            <a:ahLst/>
            <a:cxnLst/>
            <a:rect l="l" t="t" r="r" b="b"/>
            <a:pathLst>
              <a:path w="209155" h="209155">
                <a:moveTo>
                  <a:pt x="0" y="91505"/>
                </a:moveTo>
                <a:lnTo>
                  <a:pt x="0" y="169939"/>
                </a:lnTo>
                <a:cubicBezTo>
                  <a:pt x="0" y="177169"/>
                  <a:pt x="5842" y="183011"/>
                  <a:pt x="13072" y="183011"/>
                </a:cubicBezTo>
                <a:lnTo>
                  <a:pt x="26144" y="183011"/>
                </a:lnTo>
                <a:lnTo>
                  <a:pt x="26144" y="140526"/>
                </a:lnTo>
                <a:cubicBezTo>
                  <a:pt x="26144" y="135093"/>
                  <a:pt x="30515" y="130722"/>
                  <a:pt x="35949" y="130722"/>
                </a:cubicBezTo>
                <a:cubicBezTo>
                  <a:pt x="41382" y="130722"/>
                  <a:pt x="45753" y="135093"/>
                  <a:pt x="45753" y="140526"/>
                </a:cubicBezTo>
                <a:lnTo>
                  <a:pt x="45753" y="183011"/>
                </a:lnTo>
                <a:lnTo>
                  <a:pt x="71897" y="183011"/>
                </a:lnTo>
                <a:lnTo>
                  <a:pt x="71897" y="140526"/>
                </a:lnTo>
                <a:cubicBezTo>
                  <a:pt x="71897" y="135093"/>
                  <a:pt x="76268" y="130722"/>
                  <a:pt x="81701" y="130722"/>
                </a:cubicBezTo>
                <a:cubicBezTo>
                  <a:pt x="87134" y="130722"/>
                  <a:pt x="91505" y="135093"/>
                  <a:pt x="91505" y="140526"/>
                </a:cubicBezTo>
                <a:lnTo>
                  <a:pt x="91505" y="183011"/>
                </a:lnTo>
                <a:lnTo>
                  <a:pt x="117650" y="183011"/>
                </a:lnTo>
                <a:lnTo>
                  <a:pt x="117650" y="140526"/>
                </a:lnTo>
                <a:cubicBezTo>
                  <a:pt x="117650" y="135093"/>
                  <a:pt x="122021" y="130722"/>
                  <a:pt x="127454" y="130722"/>
                </a:cubicBezTo>
                <a:cubicBezTo>
                  <a:pt x="132887" y="130722"/>
                  <a:pt x="137258" y="135093"/>
                  <a:pt x="137258" y="140526"/>
                </a:cubicBezTo>
                <a:lnTo>
                  <a:pt x="137258" y="183011"/>
                </a:lnTo>
                <a:lnTo>
                  <a:pt x="163402" y="183011"/>
                </a:lnTo>
                <a:lnTo>
                  <a:pt x="163402" y="140526"/>
                </a:lnTo>
                <a:cubicBezTo>
                  <a:pt x="163402" y="135093"/>
                  <a:pt x="167773" y="130722"/>
                  <a:pt x="173207" y="130722"/>
                </a:cubicBezTo>
                <a:cubicBezTo>
                  <a:pt x="178640" y="130722"/>
                  <a:pt x="183011" y="135093"/>
                  <a:pt x="183011" y="140526"/>
                </a:cubicBezTo>
                <a:lnTo>
                  <a:pt x="183011" y="183011"/>
                </a:lnTo>
                <a:lnTo>
                  <a:pt x="196083" y="183011"/>
                </a:lnTo>
                <a:cubicBezTo>
                  <a:pt x="203313" y="183011"/>
                  <a:pt x="209155" y="177169"/>
                  <a:pt x="209155" y="169939"/>
                </a:cubicBezTo>
                <a:lnTo>
                  <a:pt x="209155" y="91505"/>
                </a:lnTo>
                <a:cubicBezTo>
                  <a:pt x="209155" y="84275"/>
                  <a:pt x="203313" y="78433"/>
                  <a:pt x="196083" y="78433"/>
                </a:cubicBezTo>
                <a:lnTo>
                  <a:pt x="183011" y="78433"/>
                </a:lnTo>
                <a:lnTo>
                  <a:pt x="183011" y="65361"/>
                </a:lnTo>
                <a:cubicBezTo>
                  <a:pt x="183011" y="58130"/>
                  <a:pt x="177169" y="52289"/>
                  <a:pt x="169939" y="52289"/>
                </a:cubicBezTo>
                <a:lnTo>
                  <a:pt x="156866" y="52289"/>
                </a:lnTo>
                <a:lnTo>
                  <a:pt x="156866" y="39217"/>
                </a:lnTo>
                <a:cubicBezTo>
                  <a:pt x="156866" y="31986"/>
                  <a:pt x="151025" y="26144"/>
                  <a:pt x="143794" y="26144"/>
                </a:cubicBezTo>
                <a:lnTo>
                  <a:pt x="65361" y="26144"/>
                </a:lnTo>
                <a:cubicBezTo>
                  <a:pt x="58130" y="26144"/>
                  <a:pt x="52289" y="31986"/>
                  <a:pt x="52289" y="39217"/>
                </a:cubicBezTo>
                <a:lnTo>
                  <a:pt x="52289" y="52289"/>
                </a:lnTo>
                <a:lnTo>
                  <a:pt x="39217" y="52289"/>
                </a:lnTo>
                <a:cubicBezTo>
                  <a:pt x="31986" y="52289"/>
                  <a:pt x="26144" y="58130"/>
                  <a:pt x="26144" y="65361"/>
                </a:cubicBezTo>
                <a:lnTo>
                  <a:pt x="26144" y="78433"/>
                </a:lnTo>
                <a:lnTo>
                  <a:pt x="13072" y="78433"/>
                </a:lnTo>
                <a:cubicBezTo>
                  <a:pt x="5842" y="78433"/>
                  <a:pt x="0" y="84275"/>
                  <a:pt x="0" y="9150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1192184" y="1505915"/>
            <a:ext cx="2091551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Réseau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4719" y="2028803"/>
            <a:ext cx="5176589" cy="1045776"/>
          </a:xfrm>
          <a:custGeom>
            <a:avLst/>
            <a:gdLst/>
            <a:ahLst/>
            <a:cxnLst/>
            <a:rect l="l" t="t" r="r" b="b"/>
            <a:pathLst>
              <a:path w="5176589" h="1045776">
                <a:moveTo>
                  <a:pt x="104578" y="0"/>
                </a:moveTo>
                <a:lnTo>
                  <a:pt x="5072011" y="0"/>
                </a:lnTo>
                <a:cubicBezTo>
                  <a:pt x="5129768" y="0"/>
                  <a:pt x="5176589" y="46821"/>
                  <a:pt x="5176589" y="104578"/>
                </a:cubicBezTo>
                <a:lnTo>
                  <a:pt x="5176589" y="941198"/>
                </a:lnTo>
                <a:cubicBezTo>
                  <a:pt x="5176589" y="998955"/>
                  <a:pt x="5129768" y="1045776"/>
                  <a:pt x="5072011" y="1045776"/>
                </a:cubicBezTo>
                <a:lnTo>
                  <a:pt x="104578" y="1045776"/>
                </a:lnTo>
                <a:cubicBezTo>
                  <a:pt x="46860" y="1045776"/>
                  <a:pt x="0" y="998916"/>
                  <a:pt x="0" y="941198"/>
                </a:cubicBezTo>
                <a:lnTo>
                  <a:pt x="0" y="104578"/>
                </a:lnTo>
                <a:cubicBezTo>
                  <a:pt x="0" y="46860"/>
                  <a:pt x="46860" y="0"/>
                  <a:pt x="104578" y="0"/>
                </a:cubicBezTo>
                <a:close/>
              </a:path>
            </a:pathLst>
          </a:custGeom>
          <a:solidFill>
            <a:srgbClr val="1D1D1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9" name="Text 7"/>
          <p:cNvSpPr/>
          <p:nvPr/>
        </p:nvSpPr>
        <p:spPr>
          <a:xfrm>
            <a:off x="704156" y="2168240"/>
            <a:ext cx="732043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Adresse IP: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528099" y="2168240"/>
            <a:ext cx="1141638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04156" y="2447113"/>
            <a:ext cx="583891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Masque: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604790" y="2447113"/>
            <a:ext cx="1063205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255.255.255.0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4156" y="2725987"/>
            <a:ext cx="374736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DNS: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528099" y="2725987"/>
            <a:ext cx="1141638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64719" y="3179156"/>
            <a:ext cx="5246307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 serveur assure les rôles DNS et Active Directory pour le domaine interne.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52078" y="3761306"/>
            <a:ext cx="5601871" cy="2976982"/>
          </a:xfrm>
          <a:custGeom>
            <a:avLst/>
            <a:gdLst/>
            <a:ahLst/>
            <a:cxnLst/>
            <a:rect l="l" t="t" r="r" b="b"/>
            <a:pathLst>
              <a:path w="5601871" h="3039721">
                <a:moveTo>
                  <a:pt x="139432" y="0"/>
                </a:moveTo>
                <a:lnTo>
                  <a:pt x="5462439" y="0"/>
                </a:lnTo>
                <a:cubicBezTo>
                  <a:pt x="5539445" y="0"/>
                  <a:pt x="5601871" y="62426"/>
                  <a:pt x="5601871" y="139432"/>
                </a:cubicBezTo>
                <a:lnTo>
                  <a:pt x="5601871" y="2900289"/>
                </a:lnTo>
                <a:cubicBezTo>
                  <a:pt x="5601871" y="2977244"/>
                  <a:pt x="5539394" y="3039721"/>
                  <a:pt x="5462439" y="3039721"/>
                </a:cubicBezTo>
                <a:lnTo>
                  <a:pt x="139432" y="3039721"/>
                </a:lnTo>
                <a:cubicBezTo>
                  <a:pt x="62426" y="3039721"/>
                  <a:pt x="0" y="2977295"/>
                  <a:pt x="0" y="2900289"/>
                </a:cubicBezTo>
                <a:lnTo>
                  <a:pt x="0" y="139432"/>
                </a:lnTo>
                <a:cubicBezTo>
                  <a:pt x="0" y="62426"/>
                  <a:pt x="62426" y="0"/>
                  <a:pt x="13943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6144" dist="871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7" name="Shape 15"/>
          <p:cNvSpPr/>
          <p:nvPr/>
        </p:nvSpPr>
        <p:spPr>
          <a:xfrm>
            <a:off x="564719" y="4029725"/>
            <a:ext cx="488029" cy="488029"/>
          </a:xfrm>
          <a:custGeom>
            <a:avLst/>
            <a:gdLst/>
            <a:ahLst/>
            <a:cxnLst/>
            <a:rect l="l" t="t" r="r" b="b"/>
            <a:pathLst>
              <a:path w="488029" h="488029">
                <a:moveTo>
                  <a:pt x="104580" y="0"/>
                </a:moveTo>
                <a:lnTo>
                  <a:pt x="383449" y="0"/>
                </a:lnTo>
                <a:cubicBezTo>
                  <a:pt x="441168" y="0"/>
                  <a:pt x="488029" y="46861"/>
                  <a:pt x="488029" y="104580"/>
                </a:cubicBezTo>
                <a:lnTo>
                  <a:pt x="488029" y="383449"/>
                </a:lnTo>
                <a:cubicBezTo>
                  <a:pt x="488029" y="441168"/>
                  <a:pt x="441168" y="488029"/>
                  <a:pt x="383449" y="488029"/>
                </a:cubicBezTo>
                <a:lnTo>
                  <a:pt x="104580" y="488029"/>
                </a:lnTo>
                <a:cubicBezTo>
                  <a:pt x="46861" y="488029"/>
                  <a:pt x="0" y="441168"/>
                  <a:pt x="0" y="383449"/>
                </a:cubicBezTo>
                <a:lnTo>
                  <a:pt x="0" y="104580"/>
                </a:lnTo>
                <a:cubicBezTo>
                  <a:pt x="0" y="46861"/>
                  <a:pt x="46861" y="0"/>
                  <a:pt x="10458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8" name="Shape 16"/>
          <p:cNvSpPr/>
          <p:nvPr/>
        </p:nvSpPr>
        <p:spPr>
          <a:xfrm>
            <a:off x="704156" y="4169162"/>
            <a:ext cx="209155" cy="209155"/>
          </a:xfrm>
          <a:custGeom>
            <a:avLst/>
            <a:gdLst/>
            <a:ahLst/>
            <a:cxnLst/>
            <a:rect l="l" t="t" r="r" b="b"/>
            <a:pathLst>
              <a:path w="209155" h="209155">
                <a:moveTo>
                  <a:pt x="116016" y="-531"/>
                </a:moveTo>
                <a:cubicBezTo>
                  <a:pt x="108949" y="-4616"/>
                  <a:pt x="100207" y="-4616"/>
                  <a:pt x="93139" y="-531"/>
                </a:cubicBezTo>
                <a:lnTo>
                  <a:pt x="58743" y="19322"/>
                </a:lnTo>
                <a:cubicBezTo>
                  <a:pt x="51676" y="23407"/>
                  <a:pt x="47305" y="30965"/>
                  <a:pt x="47305" y="39135"/>
                </a:cubicBezTo>
                <a:lnTo>
                  <a:pt x="47305" y="80762"/>
                </a:lnTo>
                <a:lnTo>
                  <a:pt x="11234" y="101595"/>
                </a:lnTo>
                <a:cubicBezTo>
                  <a:pt x="4167" y="105681"/>
                  <a:pt x="-204" y="113238"/>
                  <a:pt x="-204" y="121408"/>
                </a:cubicBezTo>
                <a:lnTo>
                  <a:pt x="-204" y="161156"/>
                </a:lnTo>
                <a:cubicBezTo>
                  <a:pt x="-204" y="169326"/>
                  <a:pt x="4167" y="176883"/>
                  <a:pt x="11234" y="180968"/>
                </a:cubicBezTo>
                <a:lnTo>
                  <a:pt x="45671" y="200822"/>
                </a:lnTo>
                <a:cubicBezTo>
                  <a:pt x="52738" y="204907"/>
                  <a:pt x="61480" y="204907"/>
                  <a:pt x="68547" y="200822"/>
                </a:cubicBezTo>
                <a:lnTo>
                  <a:pt x="104618" y="179988"/>
                </a:lnTo>
                <a:lnTo>
                  <a:pt x="140689" y="200822"/>
                </a:lnTo>
                <a:cubicBezTo>
                  <a:pt x="147757" y="204907"/>
                  <a:pt x="156499" y="204907"/>
                  <a:pt x="163566" y="200822"/>
                </a:cubicBezTo>
                <a:lnTo>
                  <a:pt x="197921" y="180968"/>
                </a:lnTo>
                <a:cubicBezTo>
                  <a:pt x="204988" y="176883"/>
                  <a:pt x="209359" y="169326"/>
                  <a:pt x="209359" y="161156"/>
                </a:cubicBezTo>
                <a:lnTo>
                  <a:pt x="209359" y="121408"/>
                </a:lnTo>
                <a:cubicBezTo>
                  <a:pt x="209359" y="113238"/>
                  <a:pt x="204988" y="105681"/>
                  <a:pt x="197921" y="101595"/>
                </a:cubicBezTo>
                <a:lnTo>
                  <a:pt x="161850" y="80762"/>
                </a:lnTo>
                <a:lnTo>
                  <a:pt x="161850" y="39135"/>
                </a:lnTo>
                <a:cubicBezTo>
                  <a:pt x="161850" y="30965"/>
                  <a:pt x="157479" y="23407"/>
                  <a:pt x="150412" y="19322"/>
                </a:cubicBezTo>
                <a:lnTo>
                  <a:pt x="116016" y="-531"/>
                </a:lnTo>
                <a:close/>
                <a:moveTo>
                  <a:pt x="94773" y="119529"/>
                </a:moveTo>
                <a:lnTo>
                  <a:pt x="94773" y="163035"/>
                </a:lnTo>
                <a:lnTo>
                  <a:pt x="58702" y="183869"/>
                </a:lnTo>
                <a:cubicBezTo>
                  <a:pt x="58212" y="184155"/>
                  <a:pt x="57640" y="184318"/>
                  <a:pt x="57068" y="184318"/>
                </a:cubicBezTo>
                <a:lnTo>
                  <a:pt x="57068" y="141302"/>
                </a:lnTo>
                <a:lnTo>
                  <a:pt x="94773" y="119529"/>
                </a:lnTo>
                <a:close/>
                <a:moveTo>
                  <a:pt x="189302" y="119774"/>
                </a:moveTo>
                <a:cubicBezTo>
                  <a:pt x="189588" y="120264"/>
                  <a:pt x="189751" y="120836"/>
                  <a:pt x="189751" y="121408"/>
                </a:cubicBezTo>
                <a:lnTo>
                  <a:pt x="189751" y="161156"/>
                </a:lnTo>
                <a:cubicBezTo>
                  <a:pt x="189751" y="162340"/>
                  <a:pt x="189138" y="163402"/>
                  <a:pt x="188117" y="163974"/>
                </a:cubicBezTo>
                <a:lnTo>
                  <a:pt x="153680" y="183828"/>
                </a:lnTo>
                <a:cubicBezTo>
                  <a:pt x="153190" y="184114"/>
                  <a:pt x="152618" y="184277"/>
                  <a:pt x="152046" y="184277"/>
                </a:cubicBezTo>
                <a:lnTo>
                  <a:pt x="152046" y="141261"/>
                </a:lnTo>
                <a:lnTo>
                  <a:pt x="189302" y="119774"/>
                </a:lnTo>
                <a:close/>
                <a:moveTo>
                  <a:pt x="142283" y="39135"/>
                </a:moveTo>
                <a:lnTo>
                  <a:pt x="142283" y="80762"/>
                </a:lnTo>
                <a:lnTo>
                  <a:pt x="104578" y="102535"/>
                </a:lnTo>
                <a:lnTo>
                  <a:pt x="104578" y="59029"/>
                </a:lnTo>
                <a:lnTo>
                  <a:pt x="141833" y="37542"/>
                </a:lnTo>
                <a:cubicBezTo>
                  <a:pt x="142119" y="38032"/>
                  <a:pt x="142283" y="38604"/>
                  <a:pt x="142283" y="3917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9" name="Text 17"/>
          <p:cNvSpPr/>
          <p:nvPr/>
        </p:nvSpPr>
        <p:spPr>
          <a:xfrm>
            <a:off x="1192184" y="4134303"/>
            <a:ext cx="1420512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Rôles Installés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4719" y="4657191"/>
            <a:ext cx="5176589" cy="592606"/>
          </a:xfrm>
          <a:custGeom>
            <a:avLst/>
            <a:gdLst/>
            <a:ahLst/>
            <a:cxnLst/>
            <a:rect l="l" t="t" r="r" b="b"/>
            <a:pathLst>
              <a:path w="5176589" h="592606">
                <a:moveTo>
                  <a:pt x="104577" y="0"/>
                </a:moveTo>
                <a:lnTo>
                  <a:pt x="5072012" y="0"/>
                </a:lnTo>
                <a:cubicBezTo>
                  <a:pt x="5129768" y="0"/>
                  <a:pt x="5176589" y="46821"/>
                  <a:pt x="5176589" y="104577"/>
                </a:cubicBezTo>
                <a:lnTo>
                  <a:pt x="5176589" y="488029"/>
                </a:lnTo>
                <a:cubicBezTo>
                  <a:pt x="5176589" y="545785"/>
                  <a:pt x="5129768" y="592606"/>
                  <a:pt x="5072012" y="592606"/>
                </a:cubicBezTo>
                <a:lnTo>
                  <a:pt x="104577" y="592606"/>
                </a:lnTo>
                <a:cubicBezTo>
                  <a:pt x="46821" y="592606"/>
                  <a:pt x="0" y="545785"/>
                  <a:pt x="0" y="488029"/>
                </a:cubicBezTo>
                <a:lnTo>
                  <a:pt x="0" y="104577"/>
                </a:lnTo>
                <a:cubicBezTo>
                  <a:pt x="0" y="46821"/>
                  <a:pt x="46821" y="0"/>
                  <a:pt x="104577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1" name="Shape 19"/>
          <p:cNvSpPr/>
          <p:nvPr/>
        </p:nvSpPr>
        <p:spPr>
          <a:xfrm>
            <a:off x="669296" y="4796627"/>
            <a:ext cx="217870" cy="174296"/>
          </a:xfrm>
          <a:custGeom>
            <a:avLst/>
            <a:gdLst/>
            <a:ahLst/>
            <a:cxnLst/>
            <a:rect l="l" t="t" r="r" b="b"/>
            <a:pathLst>
              <a:path w="217870" h="174296">
                <a:moveTo>
                  <a:pt x="108935" y="5447"/>
                </a:moveTo>
                <a:cubicBezTo>
                  <a:pt x="128475" y="5447"/>
                  <a:pt x="144339" y="21311"/>
                  <a:pt x="144339" y="40851"/>
                </a:cubicBezTo>
                <a:cubicBezTo>
                  <a:pt x="144339" y="60391"/>
                  <a:pt x="128475" y="76254"/>
                  <a:pt x="108935" y="76254"/>
                </a:cubicBezTo>
                <a:cubicBezTo>
                  <a:pt x="89395" y="76254"/>
                  <a:pt x="73531" y="60391"/>
                  <a:pt x="73531" y="40851"/>
                </a:cubicBezTo>
                <a:cubicBezTo>
                  <a:pt x="73531" y="21311"/>
                  <a:pt x="89395" y="5447"/>
                  <a:pt x="108935" y="5447"/>
                </a:cubicBezTo>
                <a:close/>
                <a:moveTo>
                  <a:pt x="32680" y="29957"/>
                </a:moveTo>
                <a:cubicBezTo>
                  <a:pt x="46208" y="29957"/>
                  <a:pt x="57191" y="40940"/>
                  <a:pt x="57191" y="54467"/>
                </a:cubicBezTo>
                <a:cubicBezTo>
                  <a:pt x="57191" y="67995"/>
                  <a:pt x="46208" y="78978"/>
                  <a:pt x="32680" y="78978"/>
                </a:cubicBezTo>
                <a:cubicBezTo>
                  <a:pt x="19153" y="78978"/>
                  <a:pt x="8170" y="67995"/>
                  <a:pt x="8170" y="54467"/>
                </a:cubicBezTo>
                <a:cubicBezTo>
                  <a:pt x="8170" y="40940"/>
                  <a:pt x="19153" y="29957"/>
                  <a:pt x="32680" y="29957"/>
                </a:cubicBezTo>
                <a:close/>
                <a:moveTo>
                  <a:pt x="0" y="141615"/>
                </a:moveTo>
                <a:cubicBezTo>
                  <a:pt x="0" y="117548"/>
                  <a:pt x="19506" y="98041"/>
                  <a:pt x="43574" y="98041"/>
                </a:cubicBezTo>
                <a:cubicBezTo>
                  <a:pt x="47931" y="98041"/>
                  <a:pt x="52153" y="98688"/>
                  <a:pt x="56136" y="99880"/>
                </a:cubicBezTo>
                <a:cubicBezTo>
                  <a:pt x="44936" y="112407"/>
                  <a:pt x="38127" y="128952"/>
                  <a:pt x="38127" y="147062"/>
                </a:cubicBezTo>
                <a:lnTo>
                  <a:pt x="38127" y="152509"/>
                </a:lnTo>
                <a:cubicBezTo>
                  <a:pt x="38127" y="156390"/>
                  <a:pt x="38944" y="160066"/>
                  <a:pt x="40408" y="163402"/>
                </a:cubicBezTo>
                <a:lnTo>
                  <a:pt x="10893" y="163402"/>
                </a:lnTo>
                <a:cubicBezTo>
                  <a:pt x="4868" y="163402"/>
                  <a:pt x="0" y="158534"/>
                  <a:pt x="0" y="152509"/>
                </a:cubicBezTo>
                <a:lnTo>
                  <a:pt x="0" y="141615"/>
                </a:lnTo>
                <a:close/>
                <a:moveTo>
                  <a:pt x="177462" y="163402"/>
                </a:moveTo>
                <a:cubicBezTo>
                  <a:pt x="178926" y="160066"/>
                  <a:pt x="179743" y="156390"/>
                  <a:pt x="179743" y="152509"/>
                </a:cubicBezTo>
                <a:lnTo>
                  <a:pt x="179743" y="147062"/>
                </a:lnTo>
                <a:cubicBezTo>
                  <a:pt x="179743" y="128952"/>
                  <a:pt x="172934" y="112407"/>
                  <a:pt x="161734" y="99880"/>
                </a:cubicBezTo>
                <a:cubicBezTo>
                  <a:pt x="165717" y="98688"/>
                  <a:pt x="169939" y="98041"/>
                  <a:pt x="174296" y="98041"/>
                </a:cubicBezTo>
                <a:cubicBezTo>
                  <a:pt x="198364" y="98041"/>
                  <a:pt x="217870" y="117548"/>
                  <a:pt x="217870" y="141615"/>
                </a:cubicBezTo>
                <a:lnTo>
                  <a:pt x="217870" y="152509"/>
                </a:lnTo>
                <a:cubicBezTo>
                  <a:pt x="217870" y="158534"/>
                  <a:pt x="213002" y="163402"/>
                  <a:pt x="206976" y="163402"/>
                </a:cubicBezTo>
                <a:lnTo>
                  <a:pt x="177462" y="163402"/>
                </a:lnTo>
                <a:close/>
                <a:moveTo>
                  <a:pt x="160679" y="54467"/>
                </a:moveTo>
                <a:cubicBezTo>
                  <a:pt x="160679" y="40940"/>
                  <a:pt x="171662" y="29957"/>
                  <a:pt x="185189" y="29957"/>
                </a:cubicBezTo>
                <a:cubicBezTo>
                  <a:pt x="198717" y="29957"/>
                  <a:pt x="209700" y="40940"/>
                  <a:pt x="209700" y="54467"/>
                </a:cubicBezTo>
                <a:cubicBezTo>
                  <a:pt x="209700" y="67995"/>
                  <a:pt x="198717" y="78978"/>
                  <a:pt x="185189" y="78978"/>
                </a:cubicBezTo>
                <a:cubicBezTo>
                  <a:pt x="171662" y="78978"/>
                  <a:pt x="160679" y="67995"/>
                  <a:pt x="160679" y="54467"/>
                </a:cubicBezTo>
                <a:close/>
                <a:moveTo>
                  <a:pt x="54467" y="147062"/>
                </a:moveTo>
                <a:cubicBezTo>
                  <a:pt x="54467" y="116969"/>
                  <a:pt x="78842" y="92595"/>
                  <a:pt x="108935" y="92595"/>
                </a:cubicBezTo>
                <a:cubicBezTo>
                  <a:pt x="139028" y="92595"/>
                  <a:pt x="163402" y="116969"/>
                  <a:pt x="163402" y="147062"/>
                </a:cubicBezTo>
                <a:lnTo>
                  <a:pt x="163402" y="152509"/>
                </a:lnTo>
                <a:cubicBezTo>
                  <a:pt x="163402" y="158534"/>
                  <a:pt x="158534" y="163402"/>
                  <a:pt x="152509" y="163402"/>
                </a:cubicBezTo>
                <a:lnTo>
                  <a:pt x="65361" y="163402"/>
                </a:lnTo>
                <a:cubicBezTo>
                  <a:pt x="59336" y="163402"/>
                  <a:pt x="54467" y="158534"/>
                  <a:pt x="54467" y="152509"/>
                </a:cubicBezTo>
                <a:lnTo>
                  <a:pt x="54467" y="14706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2" name="Text 20"/>
          <p:cNvSpPr/>
          <p:nvPr/>
        </p:nvSpPr>
        <p:spPr>
          <a:xfrm>
            <a:off x="991744" y="4761768"/>
            <a:ext cx="2100266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Directory Domain Services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91744" y="4970923"/>
            <a:ext cx="2091551" cy="174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Gestion des identités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64719" y="5354374"/>
            <a:ext cx="5176589" cy="592606"/>
          </a:xfrm>
          <a:custGeom>
            <a:avLst/>
            <a:gdLst/>
            <a:ahLst/>
            <a:cxnLst/>
            <a:rect l="l" t="t" r="r" b="b"/>
            <a:pathLst>
              <a:path w="5176589" h="592606">
                <a:moveTo>
                  <a:pt x="104577" y="0"/>
                </a:moveTo>
                <a:lnTo>
                  <a:pt x="5072012" y="0"/>
                </a:lnTo>
                <a:cubicBezTo>
                  <a:pt x="5129768" y="0"/>
                  <a:pt x="5176589" y="46821"/>
                  <a:pt x="5176589" y="104577"/>
                </a:cubicBezTo>
                <a:lnTo>
                  <a:pt x="5176589" y="488029"/>
                </a:lnTo>
                <a:cubicBezTo>
                  <a:pt x="5176589" y="545785"/>
                  <a:pt x="5129768" y="592606"/>
                  <a:pt x="5072012" y="592606"/>
                </a:cubicBezTo>
                <a:lnTo>
                  <a:pt x="104577" y="592606"/>
                </a:lnTo>
                <a:cubicBezTo>
                  <a:pt x="46821" y="592606"/>
                  <a:pt x="0" y="545785"/>
                  <a:pt x="0" y="488029"/>
                </a:cubicBezTo>
                <a:lnTo>
                  <a:pt x="0" y="104577"/>
                </a:lnTo>
                <a:cubicBezTo>
                  <a:pt x="0" y="46821"/>
                  <a:pt x="46821" y="0"/>
                  <a:pt x="104577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5" name="Shape 23"/>
          <p:cNvSpPr/>
          <p:nvPr/>
        </p:nvSpPr>
        <p:spPr>
          <a:xfrm>
            <a:off x="691083" y="5493811"/>
            <a:ext cx="174296" cy="174296"/>
          </a:xfrm>
          <a:custGeom>
            <a:avLst/>
            <a:gdLst/>
            <a:ahLst/>
            <a:cxnLst/>
            <a:rect l="l" t="t" r="r" b="b"/>
            <a:pathLst>
              <a:path w="174296" h="174296">
                <a:moveTo>
                  <a:pt x="119794" y="95318"/>
                </a:moveTo>
                <a:lnTo>
                  <a:pt x="54808" y="95318"/>
                </a:lnTo>
                <a:cubicBezTo>
                  <a:pt x="55795" y="117275"/>
                  <a:pt x="60663" y="137496"/>
                  <a:pt x="67574" y="152305"/>
                </a:cubicBezTo>
                <a:cubicBezTo>
                  <a:pt x="71455" y="160645"/>
                  <a:pt x="75642" y="166534"/>
                  <a:pt x="79523" y="170143"/>
                </a:cubicBezTo>
                <a:cubicBezTo>
                  <a:pt x="83335" y="173717"/>
                  <a:pt x="85956" y="174296"/>
                  <a:pt x="87318" y="174296"/>
                </a:cubicBezTo>
                <a:cubicBezTo>
                  <a:pt x="88680" y="174296"/>
                  <a:pt x="91301" y="173717"/>
                  <a:pt x="95114" y="170143"/>
                </a:cubicBezTo>
                <a:cubicBezTo>
                  <a:pt x="98995" y="166534"/>
                  <a:pt x="103182" y="160611"/>
                  <a:pt x="107063" y="152305"/>
                </a:cubicBezTo>
                <a:cubicBezTo>
                  <a:pt x="113973" y="137496"/>
                  <a:pt x="118841" y="117275"/>
                  <a:pt x="119828" y="95318"/>
                </a:cubicBezTo>
                <a:close/>
                <a:moveTo>
                  <a:pt x="54774" y="78978"/>
                </a:moveTo>
                <a:lnTo>
                  <a:pt x="119760" y="78978"/>
                </a:lnTo>
                <a:cubicBezTo>
                  <a:pt x="118807" y="57021"/>
                  <a:pt x="113939" y="36800"/>
                  <a:pt x="107029" y="21991"/>
                </a:cubicBezTo>
                <a:cubicBezTo>
                  <a:pt x="103148" y="13685"/>
                  <a:pt x="98961" y="7762"/>
                  <a:pt x="95080" y="4153"/>
                </a:cubicBezTo>
                <a:cubicBezTo>
                  <a:pt x="91267" y="579"/>
                  <a:pt x="88646" y="0"/>
                  <a:pt x="87284" y="0"/>
                </a:cubicBezTo>
                <a:cubicBezTo>
                  <a:pt x="85922" y="0"/>
                  <a:pt x="83301" y="579"/>
                  <a:pt x="79488" y="4153"/>
                </a:cubicBezTo>
                <a:cubicBezTo>
                  <a:pt x="75608" y="7762"/>
                  <a:pt x="71420" y="13685"/>
                  <a:pt x="67540" y="21991"/>
                </a:cubicBezTo>
                <a:cubicBezTo>
                  <a:pt x="60629" y="36800"/>
                  <a:pt x="55761" y="57021"/>
                  <a:pt x="54774" y="78978"/>
                </a:cubicBezTo>
                <a:close/>
                <a:moveTo>
                  <a:pt x="38434" y="78978"/>
                </a:moveTo>
                <a:cubicBezTo>
                  <a:pt x="39625" y="49838"/>
                  <a:pt x="47148" y="22774"/>
                  <a:pt x="58144" y="5004"/>
                </a:cubicBezTo>
                <a:cubicBezTo>
                  <a:pt x="26791" y="16102"/>
                  <a:pt x="3711" y="44663"/>
                  <a:pt x="511" y="78978"/>
                </a:cubicBezTo>
                <a:lnTo>
                  <a:pt x="38434" y="78978"/>
                </a:lnTo>
                <a:close/>
                <a:moveTo>
                  <a:pt x="511" y="95318"/>
                </a:moveTo>
                <a:cubicBezTo>
                  <a:pt x="3711" y="129633"/>
                  <a:pt x="26791" y="158194"/>
                  <a:pt x="58144" y="169292"/>
                </a:cubicBezTo>
                <a:cubicBezTo>
                  <a:pt x="47148" y="151522"/>
                  <a:pt x="39625" y="124458"/>
                  <a:pt x="38434" y="95318"/>
                </a:cubicBezTo>
                <a:lnTo>
                  <a:pt x="511" y="95318"/>
                </a:lnTo>
                <a:close/>
                <a:moveTo>
                  <a:pt x="136135" y="95318"/>
                </a:moveTo>
                <a:cubicBezTo>
                  <a:pt x="134943" y="124458"/>
                  <a:pt x="127420" y="151522"/>
                  <a:pt x="116424" y="169292"/>
                </a:cubicBezTo>
                <a:cubicBezTo>
                  <a:pt x="147777" y="158160"/>
                  <a:pt x="170858" y="129633"/>
                  <a:pt x="174058" y="95318"/>
                </a:cubicBezTo>
                <a:lnTo>
                  <a:pt x="136135" y="95318"/>
                </a:lnTo>
                <a:close/>
                <a:moveTo>
                  <a:pt x="174058" y="78978"/>
                </a:moveTo>
                <a:cubicBezTo>
                  <a:pt x="170858" y="44663"/>
                  <a:pt x="147777" y="16102"/>
                  <a:pt x="116424" y="5004"/>
                </a:cubicBezTo>
                <a:cubicBezTo>
                  <a:pt x="127420" y="22774"/>
                  <a:pt x="134943" y="49838"/>
                  <a:pt x="136135" y="78978"/>
                </a:cubicBezTo>
                <a:lnTo>
                  <a:pt x="174058" y="78978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6" name="Text 24"/>
          <p:cNvSpPr/>
          <p:nvPr/>
        </p:nvSpPr>
        <p:spPr>
          <a:xfrm>
            <a:off x="991744" y="5458952"/>
            <a:ext cx="1106779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DNS Server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91744" y="5668107"/>
            <a:ext cx="1098064" cy="174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Résolution de noms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64719" y="6051558"/>
            <a:ext cx="5176589" cy="592606"/>
          </a:xfrm>
          <a:custGeom>
            <a:avLst/>
            <a:gdLst/>
            <a:ahLst/>
            <a:cxnLst/>
            <a:rect l="l" t="t" r="r" b="b"/>
            <a:pathLst>
              <a:path w="5176589" h="592606">
                <a:moveTo>
                  <a:pt x="104577" y="0"/>
                </a:moveTo>
                <a:lnTo>
                  <a:pt x="5072012" y="0"/>
                </a:lnTo>
                <a:cubicBezTo>
                  <a:pt x="5129768" y="0"/>
                  <a:pt x="5176589" y="46821"/>
                  <a:pt x="5176589" y="104577"/>
                </a:cubicBezTo>
                <a:lnTo>
                  <a:pt x="5176589" y="488029"/>
                </a:lnTo>
                <a:cubicBezTo>
                  <a:pt x="5176589" y="545785"/>
                  <a:pt x="5129768" y="592606"/>
                  <a:pt x="5072012" y="592606"/>
                </a:cubicBezTo>
                <a:lnTo>
                  <a:pt x="104577" y="592606"/>
                </a:lnTo>
                <a:cubicBezTo>
                  <a:pt x="46821" y="592606"/>
                  <a:pt x="0" y="545785"/>
                  <a:pt x="0" y="488029"/>
                </a:cubicBezTo>
                <a:lnTo>
                  <a:pt x="0" y="104577"/>
                </a:lnTo>
                <a:cubicBezTo>
                  <a:pt x="0" y="46821"/>
                  <a:pt x="46821" y="0"/>
                  <a:pt x="104577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9" name="Shape 27"/>
          <p:cNvSpPr/>
          <p:nvPr/>
        </p:nvSpPr>
        <p:spPr>
          <a:xfrm>
            <a:off x="691083" y="6190995"/>
            <a:ext cx="174296" cy="174296"/>
          </a:xfrm>
          <a:custGeom>
            <a:avLst/>
            <a:gdLst/>
            <a:ahLst/>
            <a:cxnLst/>
            <a:rect l="l" t="t" r="r" b="b"/>
            <a:pathLst>
              <a:path w="174296" h="174296">
                <a:moveTo>
                  <a:pt x="87148" y="0"/>
                </a:moveTo>
                <a:cubicBezTo>
                  <a:pt x="88714" y="0"/>
                  <a:pt x="90280" y="340"/>
                  <a:pt x="91710" y="987"/>
                </a:cubicBezTo>
                <a:lnTo>
                  <a:pt x="155845" y="28187"/>
                </a:lnTo>
                <a:cubicBezTo>
                  <a:pt x="163334" y="31353"/>
                  <a:pt x="168917" y="38740"/>
                  <a:pt x="168883" y="47659"/>
                </a:cubicBezTo>
                <a:cubicBezTo>
                  <a:pt x="168713" y="81429"/>
                  <a:pt x="154824" y="143215"/>
                  <a:pt x="96169" y="171300"/>
                </a:cubicBezTo>
                <a:cubicBezTo>
                  <a:pt x="90484" y="174024"/>
                  <a:pt x="83880" y="174024"/>
                  <a:pt x="78195" y="171300"/>
                </a:cubicBezTo>
                <a:cubicBezTo>
                  <a:pt x="19506" y="143215"/>
                  <a:pt x="5651" y="81429"/>
                  <a:pt x="5481" y="47659"/>
                </a:cubicBezTo>
                <a:cubicBezTo>
                  <a:pt x="5447" y="38740"/>
                  <a:pt x="11030" y="31353"/>
                  <a:pt x="18519" y="28187"/>
                </a:cubicBezTo>
                <a:lnTo>
                  <a:pt x="82620" y="987"/>
                </a:lnTo>
                <a:cubicBezTo>
                  <a:pt x="84050" y="340"/>
                  <a:pt x="85582" y="0"/>
                  <a:pt x="87148" y="0"/>
                </a:cubicBezTo>
                <a:close/>
                <a:moveTo>
                  <a:pt x="87148" y="22740"/>
                </a:moveTo>
                <a:lnTo>
                  <a:pt x="87148" y="151454"/>
                </a:lnTo>
                <a:cubicBezTo>
                  <a:pt x="134126" y="128713"/>
                  <a:pt x="146756" y="78331"/>
                  <a:pt x="147062" y="48170"/>
                </a:cubicBezTo>
                <a:lnTo>
                  <a:pt x="87148" y="22774"/>
                </a:lnTo>
                <a:lnTo>
                  <a:pt x="87148" y="22774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0" name="Text 28"/>
          <p:cNvSpPr/>
          <p:nvPr/>
        </p:nvSpPr>
        <p:spPr>
          <a:xfrm>
            <a:off x="991744" y="6156135"/>
            <a:ext cx="1786533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Policy Server (NPS)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91744" y="6365291"/>
            <a:ext cx="1777818" cy="174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Authentification RADIUS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39358" y="1188698"/>
            <a:ext cx="5601871" cy="2447115"/>
          </a:xfrm>
          <a:custGeom>
            <a:avLst/>
            <a:gdLst/>
            <a:ahLst/>
            <a:cxnLst/>
            <a:rect l="l" t="t" r="r" b="b"/>
            <a:pathLst>
              <a:path w="5601871" h="2447115">
                <a:moveTo>
                  <a:pt x="139437" y="0"/>
                </a:moveTo>
                <a:lnTo>
                  <a:pt x="5462434" y="0"/>
                </a:lnTo>
                <a:cubicBezTo>
                  <a:pt x="5539443" y="0"/>
                  <a:pt x="5601871" y="62428"/>
                  <a:pt x="5601871" y="139437"/>
                </a:cubicBezTo>
                <a:lnTo>
                  <a:pt x="5601871" y="2307678"/>
                </a:lnTo>
                <a:cubicBezTo>
                  <a:pt x="5601871" y="2384687"/>
                  <a:pt x="5539443" y="2447115"/>
                  <a:pt x="5462434" y="2447115"/>
                </a:cubicBezTo>
                <a:lnTo>
                  <a:pt x="139437" y="2447115"/>
                </a:lnTo>
                <a:cubicBezTo>
                  <a:pt x="62428" y="2447115"/>
                  <a:pt x="0" y="2384687"/>
                  <a:pt x="0" y="2307678"/>
                </a:cubicBezTo>
                <a:lnTo>
                  <a:pt x="0" y="139437"/>
                </a:lnTo>
                <a:cubicBezTo>
                  <a:pt x="0" y="62479"/>
                  <a:pt x="62479" y="0"/>
                  <a:pt x="139437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6144" dist="871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33" name="Shape 31"/>
          <p:cNvSpPr/>
          <p:nvPr/>
        </p:nvSpPr>
        <p:spPr>
          <a:xfrm>
            <a:off x="6452000" y="1401338"/>
            <a:ext cx="488029" cy="488029"/>
          </a:xfrm>
          <a:custGeom>
            <a:avLst/>
            <a:gdLst/>
            <a:ahLst/>
            <a:cxnLst/>
            <a:rect l="l" t="t" r="r" b="b"/>
            <a:pathLst>
              <a:path w="488029" h="488029">
                <a:moveTo>
                  <a:pt x="104580" y="0"/>
                </a:moveTo>
                <a:lnTo>
                  <a:pt x="383449" y="0"/>
                </a:lnTo>
                <a:cubicBezTo>
                  <a:pt x="441168" y="0"/>
                  <a:pt x="488029" y="46861"/>
                  <a:pt x="488029" y="104580"/>
                </a:cubicBezTo>
                <a:lnTo>
                  <a:pt x="488029" y="383449"/>
                </a:lnTo>
                <a:cubicBezTo>
                  <a:pt x="488029" y="441168"/>
                  <a:pt x="441168" y="488029"/>
                  <a:pt x="383449" y="488029"/>
                </a:cubicBezTo>
                <a:lnTo>
                  <a:pt x="104580" y="488029"/>
                </a:lnTo>
                <a:cubicBezTo>
                  <a:pt x="46861" y="488029"/>
                  <a:pt x="0" y="441168"/>
                  <a:pt x="0" y="383449"/>
                </a:cubicBezTo>
                <a:lnTo>
                  <a:pt x="0" y="104580"/>
                </a:lnTo>
                <a:cubicBezTo>
                  <a:pt x="0" y="46861"/>
                  <a:pt x="46861" y="0"/>
                  <a:pt x="10458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4" name="Shape 32"/>
          <p:cNvSpPr/>
          <p:nvPr/>
        </p:nvSpPr>
        <p:spPr>
          <a:xfrm>
            <a:off x="6591436" y="1540774"/>
            <a:ext cx="209155" cy="209155"/>
          </a:xfrm>
          <a:custGeom>
            <a:avLst/>
            <a:gdLst/>
            <a:ahLst/>
            <a:cxnLst/>
            <a:rect l="l" t="t" r="r" b="b"/>
            <a:pathLst>
              <a:path w="209155" h="209155">
                <a:moveTo>
                  <a:pt x="78433" y="26144"/>
                </a:moveTo>
                <a:cubicBezTo>
                  <a:pt x="78433" y="18914"/>
                  <a:pt x="84275" y="13072"/>
                  <a:pt x="91505" y="13072"/>
                </a:cubicBezTo>
                <a:lnTo>
                  <a:pt x="117650" y="13072"/>
                </a:lnTo>
                <a:cubicBezTo>
                  <a:pt x="124880" y="13072"/>
                  <a:pt x="130722" y="18914"/>
                  <a:pt x="130722" y="26144"/>
                </a:cubicBezTo>
                <a:lnTo>
                  <a:pt x="130722" y="52289"/>
                </a:lnTo>
                <a:cubicBezTo>
                  <a:pt x="130722" y="59519"/>
                  <a:pt x="124880" y="65361"/>
                  <a:pt x="117650" y="65361"/>
                </a:cubicBezTo>
                <a:lnTo>
                  <a:pt x="114382" y="65361"/>
                </a:lnTo>
                <a:lnTo>
                  <a:pt x="114382" y="91505"/>
                </a:lnTo>
                <a:lnTo>
                  <a:pt x="163402" y="91505"/>
                </a:lnTo>
                <a:cubicBezTo>
                  <a:pt x="179661" y="91505"/>
                  <a:pt x="192815" y="104659"/>
                  <a:pt x="192815" y="120918"/>
                </a:cubicBezTo>
                <a:lnTo>
                  <a:pt x="192815" y="143794"/>
                </a:lnTo>
                <a:lnTo>
                  <a:pt x="196083" y="143794"/>
                </a:lnTo>
                <a:cubicBezTo>
                  <a:pt x="203313" y="143794"/>
                  <a:pt x="209155" y="149636"/>
                  <a:pt x="209155" y="156866"/>
                </a:cubicBezTo>
                <a:lnTo>
                  <a:pt x="209155" y="183011"/>
                </a:lnTo>
                <a:cubicBezTo>
                  <a:pt x="209155" y="190241"/>
                  <a:pt x="203313" y="196083"/>
                  <a:pt x="196083" y="196083"/>
                </a:cubicBezTo>
                <a:lnTo>
                  <a:pt x="169939" y="196083"/>
                </a:lnTo>
                <a:cubicBezTo>
                  <a:pt x="162708" y="196083"/>
                  <a:pt x="156866" y="190241"/>
                  <a:pt x="156866" y="183011"/>
                </a:cubicBezTo>
                <a:lnTo>
                  <a:pt x="156866" y="156866"/>
                </a:lnTo>
                <a:cubicBezTo>
                  <a:pt x="156866" y="149636"/>
                  <a:pt x="162708" y="143794"/>
                  <a:pt x="169939" y="143794"/>
                </a:cubicBezTo>
                <a:lnTo>
                  <a:pt x="173207" y="143794"/>
                </a:lnTo>
                <a:lnTo>
                  <a:pt x="173207" y="120918"/>
                </a:lnTo>
                <a:cubicBezTo>
                  <a:pt x="173207" y="115485"/>
                  <a:pt x="168836" y="111114"/>
                  <a:pt x="163402" y="111114"/>
                </a:cubicBezTo>
                <a:lnTo>
                  <a:pt x="114382" y="111114"/>
                </a:lnTo>
                <a:lnTo>
                  <a:pt x="114382" y="143794"/>
                </a:lnTo>
                <a:lnTo>
                  <a:pt x="117650" y="143794"/>
                </a:lnTo>
                <a:cubicBezTo>
                  <a:pt x="124880" y="143794"/>
                  <a:pt x="130722" y="149636"/>
                  <a:pt x="130722" y="156866"/>
                </a:cubicBezTo>
                <a:lnTo>
                  <a:pt x="130722" y="183011"/>
                </a:lnTo>
                <a:cubicBezTo>
                  <a:pt x="130722" y="190241"/>
                  <a:pt x="124880" y="196083"/>
                  <a:pt x="117650" y="196083"/>
                </a:cubicBezTo>
                <a:lnTo>
                  <a:pt x="91505" y="196083"/>
                </a:lnTo>
                <a:cubicBezTo>
                  <a:pt x="84275" y="196083"/>
                  <a:pt x="78433" y="190241"/>
                  <a:pt x="78433" y="183011"/>
                </a:cubicBezTo>
                <a:lnTo>
                  <a:pt x="78433" y="156866"/>
                </a:lnTo>
                <a:cubicBezTo>
                  <a:pt x="78433" y="149636"/>
                  <a:pt x="84275" y="143794"/>
                  <a:pt x="91505" y="143794"/>
                </a:cubicBezTo>
                <a:lnTo>
                  <a:pt x="94773" y="143794"/>
                </a:lnTo>
                <a:lnTo>
                  <a:pt x="94773" y="111114"/>
                </a:lnTo>
                <a:lnTo>
                  <a:pt x="45753" y="111114"/>
                </a:lnTo>
                <a:cubicBezTo>
                  <a:pt x="40320" y="111114"/>
                  <a:pt x="35949" y="115485"/>
                  <a:pt x="35949" y="120918"/>
                </a:cubicBezTo>
                <a:lnTo>
                  <a:pt x="35949" y="143794"/>
                </a:lnTo>
                <a:lnTo>
                  <a:pt x="39217" y="143794"/>
                </a:lnTo>
                <a:cubicBezTo>
                  <a:pt x="46447" y="143794"/>
                  <a:pt x="52289" y="149636"/>
                  <a:pt x="52289" y="156866"/>
                </a:cubicBezTo>
                <a:lnTo>
                  <a:pt x="52289" y="183011"/>
                </a:lnTo>
                <a:cubicBezTo>
                  <a:pt x="52289" y="190241"/>
                  <a:pt x="46447" y="196083"/>
                  <a:pt x="39217" y="196083"/>
                </a:cubicBezTo>
                <a:lnTo>
                  <a:pt x="13072" y="196083"/>
                </a:lnTo>
                <a:cubicBezTo>
                  <a:pt x="5842" y="196083"/>
                  <a:pt x="0" y="190241"/>
                  <a:pt x="0" y="183011"/>
                </a:cubicBezTo>
                <a:lnTo>
                  <a:pt x="0" y="156866"/>
                </a:lnTo>
                <a:cubicBezTo>
                  <a:pt x="0" y="149636"/>
                  <a:pt x="5842" y="143794"/>
                  <a:pt x="13072" y="143794"/>
                </a:cubicBezTo>
                <a:lnTo>
                  <a:pt x="16340" y="143794"/>
                </a:lnTo>
                <a:lnTo>
                  <a:pt x="16340" y="120918"/>
                </a:lnTo>
                <a:cubicBezTo>
                  <a:pt x="16340" y="104659"/>
                  <a:pt x="29494" y="91505"/>
                  <a:pt x="45753" y="91505"/>
                </a:cubicBezTo>
                <a:lnTo>
                  <a:pt x="94773" y="91505"/>
                </a:lnTo>
                <a:lnTo>
                  <a:pt x="94773" y="65361"/>
                </a:lnTo>
                <a:lnTo>
                  <a:pt x="91505" y="65361"/>
                </a:lnTo>
                <a:cubicBezTo>
                  <a:pt x="84275" y="65361"/>
                  <a:pt x="78433" y="59519"/>
                  <a:pt x="78433" y="52289"/>
                </a:cubicBezTo>
                <a:lnTo>
                  <a:pt x="78433" y="2614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5" name="Text 33"/>
          <p:cNvSpPr/>
          <p:nvPr/>
        </p:nvSpPr>
        <p:spPr>
          <a:xfrm>
            <a:off x="7079465" y="1505915"/>
            <a:ext cx="2030548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Création du Domaine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52000" y="2028803"/>
            <a:ext cx="5176589" cy="801761"/>
          </a:xfrm>
          <a:custGeom>
            <a:avLst/>
            <a:gdLst/>
            <a:ahLst/>
            <a:cxnLst/>
            <a:rect l="l" t="t" r="r" b="b"/>
            <a:pathLst>
              <a:path w="5176589" h="801761">
                <a:moveTo>
                  <a:pt x="104574" y="0"/>
                </a:moveTo>
                <a:lnTo>
                  <a:pt x="5072015" y="0"/>
                </a:lnTo>
                <a:cubicBezTo>
                  <a:pt x="5129770" y="0"/>
                  <a:pt x="5176589" y="46819"/>
                  <a:pt x="5176589" y="104574"/>
                </a:cubicBezTo>
                <a:lnTo>
                  <a:pt x="5176589" y="697188"/>
                </a:lnTo>
                <a:cubicBezTo>
                  <a:pt x="5176589" y="754942"/>
                  <a:pt x="5129770" y="801761"/>
                  <a:pt x="5072015" y="801761"/>
                </a:cubicBezTo>
                <a:lnTo>
                  <a:pt x="104574" y="801761"/>
                </a:lnTo>
                <a:cubicBezTo>
                  <a:pt x="46819" y="801761"/>
                  <a:pt x="0" y="754942"/>
                  <a:pt x="0" y="697188"/>
                </a:cubicBezTo>
                <a:lnTo>
                  <a:pt x="0" y="104574"/>
                </a:lnTo>
                <a:cubicBezTo>
                  <a:pt x="0" y="46819"/>
                  <a:pt x="46819" y="0"/>
                  <a:pt x="10457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0071E3">
                  <a:alpha val="8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37" name="Text 35"/>
          <p:cNvSpPr/>
          <p:nvPr/>
        </p:nvSpPr>
        <p:spPr>
          <a:xfrm>
            <a:off x="6591436" y="2168240"/>
            <a:ext cx="4958719" cy="174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Nom de domaine: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91436" y="2377395"/>
            <a:ext cx="5028437" cy="3137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5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nac.lan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52000" y="2970001"/>
            <a:ext cx="5246307" cy="453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8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 serveur a été promu en </a:t>
            </a:r>
            <a:r>
              <a:rPr lang="en-US" sz="1098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contrôleur de domaine</a:t>
            </a:r>
            <a:r>
              <a:rPr lang="en-US" sz="1098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avec création du domaine nac.lan. Le niveau fonctionnel a été laissé par défaut.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239358" y="3851945"/>
            <a:ext cx="5601871" cy="2368682"/>
          </a:xfrm>
          <a:custGeom>
            <a:avLst/>
            <a:gdLst/>
            <a:ahLst/>
            <a:cxnLst/>
            <a:rect l="l" t="t" r="r" b="b"/>
            <a:pathLst>
              <a:path w="5601871" h="2368682">
                <a:moveTo>
                  <a:pt x="139444" y="0"/>
                </a:moveTo>
                <a:lnTo>
                  <a:pt x="5462427" y="0"/>
                </a:lnTo>
                <a:cubicBezTo>
                  <a:pt x="5539440" y="0"/>
                  <a:pt x="5601871" y="62431"/>
                  <a:pt x="5601871" y="139444"/>
                </a:cubicBezTo>
                <a:lnTo>
                  <a:pt x="5601871" y="2229237"/>
                </a:lnTo>
                <a:cubicBezTo>
                  <a:pt x="5601871" y="2306250"/>
                  <a:pt x="5539440" y="2368682"/>
                  <a:pt x="5462427" y="2368682"/>
                </a:cubicBezTo>
                <a:lnTo>
                  <a:pt x="139444" y="2368682"/>
                </a:lnTo>
                <a:cubicBezTo>
                  <a:pt x="62431" y="2368682"/>
                  <a:pt x="0" y="2306250"/>
                  <a:pt x="0" y="2229237"/>
                </a:cubicBezTo>
                <a:lnTo>
                  <a:pt x="0" y="139444"/>
                </a:lnTo>
                <a:cubicBezTo>
                  <a:pt x="0" y="62483"/>
                  <a:pt x="62483" y="0"/>
                  <a:pt x="13944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6144" dist="871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41" name="Shape 39"/>
          <p:cNvSpPr/>
          <p:nvPr/>
        </p:nvSpPr>
        <p:spPr>
          <a:xfrm>
            <a:off x="6452000" y="4064584"/>
            <a:ext cx="488029" cy="488029"/>
          </a:xfrm>
          <a:custGeom>
            <a:avLst/>
            <a:gdLst/>
            <a:ahLst/>
            <a:cxnLst/>
            <a:rect l="l" t="t" r="r" b="b"/>
            <a:pathLst>
              <a:path w="488029" h="488029">
                <a:moveTo>
                  <a:pt x="104580" y="0"/>
                </a:moveTo>
                <a:lnTo>
                  <a:pt x="383449" y="0"/>
                </a:lnTo>
                <a:cubicBezTo>
                  <a:pt x="441168" y="0"/>
                  <a:pt x="488029" y="46861"/>
                  <a:pt x="488029" y="104580"/>
                </a:cubicBezTo>
                <a:lnTo>
                  <a:pt x="488029" y="383449"/>
                </a:lnTo>
                <a:cubicBezTo>
                  <a:pt x="488029" y="441168"/>
                  <a:pt x="441168" y="488029"/>
                  <a:pt x="383449" y="488029"/>
                </a:cubicBezTo>
                <a:lnTo>
                  <a:pt x="104580" y="488029"/>
                </a:lnTo>
                <a:cubicBezTo>
                  <a:pt x="46861" y="488029"/>
                  <a:pt x="0" y="441168"/>
                  <a:pt x="0" y="383449"/>
                </a:cubicBezTo>
                <a:lnTo>
                  <a:pt x="0" y="104580"/>
                </a:lnTo>
                <a:cubicBezTo>
                  <a:pt x="0" y="46861"/>
                  <a:pt x="46861" y="0"/>
                  <a:pt x="10458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2" name="Shape 40"/>
          <p:cNvSpPr/>
          <p:nvPr/>
        </p:nvSpPr>
        <p:spPr>
          <a:xfrm>
            <a:off x="6565292" y="4204021"/>
            <a:ext cx="261444" cy="209155"/>
          </a:xfrm>
          <a:custGeom>
            <a:avLst/>
            <a:gdLst/>
            <a:ahLst/>
            <a:cxnLst/>
            <a:rect l="l" t="t" r="r" b="b"/>
            <a:pathLst>
              <a:path w="261444" h="209155">
                <a:moveTo>
                  <a:pt x="55557" y="52289"/>
                </a:moveTo>
                <a:cubicBezTo>
                  <a:pt x="55557" y="25234"/>
                  <a:pt x="77522" y="3268"/>
                  <a:pt x="104578" y="3268"/>
                </a:cubicBezTo>
                <a:cubicBezTo>
                  <a:pt x="131633" y="3268"/>
                  <a:pt x="153598" y="25234"/>
                  <a:pt x="153598" y="52289"/>
                </a:cubicBezTo>
                <a:cubicBezTo>
                  <a:pt x="153598" y="79344"/>
                  <a:pt x="131633" y="101310"/>
                  <a:pt x="104578" y="101310"/>
                </a:cubicBezTo>
                <a:cubicBezTo>
                  <a:pt x="77522" y="101310"/>
                  <a:pt x="55557" y="79344"/>
                  <a:pt x="55557" y="52289"/>
                </a:cubicBezTo>
                <a:close/>
                <a:moveTo>
                  <a:pt x="19608" y="197022"/>
                </a:moveTo>
                <a:cubicBezTo>
                  <a:pt x="19608" y="156785"/>
                  <a:pt x="52207" y="124186"/>
                  <a:pt x="92445" y="124186"/>
                </a:cubicBezTo>
                <a:lnTo>
                  <a:pt x="116710" y="124186"/>
                </a:lnTo>
                <a:cubicBezTo>
                  <a:pt x="156948" y="124186"/>
                  <a:pt x="189547" y="156785"/>
                  <a:pt x="189547" y="197022"/>
                </a:cubicBezTo>
                <a:cubicBezTo>
                  <a:pt x="189547" y="203722"/>
                  <a:pt x="184114" y="209155"/>
                  <a:pt x="177414" y="209155"/>
                </a:cubicBezTo>
                <a:lnTo>
                  <a:pt x="31741" y="209155"/>
                </a:lnTo>
                <a:cubicBezTo>
                  <a:pt x="25041" y="209155"/>
                  <a:pt x="19608" y="203722"/>
                  <a:pt x="19608" y="197022"/>
                </a:cubicBezTo>
                <a:close/>
                <a:moveTo>
                  <a:pt x="222227" y="39217"/>
                </a:moveTo>
                <a:cubicBezTo>
                  <a:pt x="227660" y="39217"/>
                  <a:pt x="232031" y="43588"/>
                  <a:pt x="232031" y="49021"/>
                </a:cubicBezTo>
                <a:lnTo>
                  <a:pt x="232031" y="68629"/>
                </a:lnTo>
                <a:lnTo>
                  <a:pt x="251640" y="68629"/>
                </a:lnTo>
                <a:cubicBezTo>
                  <a:pt x="257073" y="68629"/>
                  <a:pt x="261444" y="73000"/>
                  <a:pt x="261444" y="78433"/>
                </a:cubicBezTo>
                <a:cubicBezTo>
                  <a:pt x="261444" y="83866"/>
                  <a:pt x="257073" y="88237"/>
                  <a:pt x="251640" y="88237"/>
                </a:cubicBezTo>
                <a:lnTo>
                  <a:pt x="232031" y="88237"/>
                </a:lnTo>
                <a:lnTo>
                  <a:pt x="232031" y="107846"/>
                </a:lnTo>
                <a:cubicBezTo>
                  <a:pt x="232031" y="113279"/>
                  <a:pt x="227660" y="117650"/>
                  <a:pt x="222227" y="117650"/>
                </a:cubicBezTo>
                <a:cubicBezTo>
                  <a:pt x="216794" y="117650"/>
                  <a:pt x="212423" y="113279"/>
                  <a:pt x="212423" y="107846"/>
                </a:cubicBezTo>
                <a:lnTo>
                  <a:pt x="212423" y="88237"/>
                </a:lnTo>
                <a:lnTo>
                  <a:pt x="192815" y="88237"/>
                </a:lnTo>
                <a:cubicBezTo>
                  <a:pt x="187382" y="88237"/>
                  <a:pt x="183011" y="83866"/>
                  <a:pt x="183011" y="78433"/>
                </a:cubicBezTo>
                <a:cubicBezTo>
                  <a:pt x="183011" y="73000"/>
                  <a:pt x="187382" y="68629"/>
                  <a:pt x="192815" y="68629"/>
                </a:cubicBezTo>
                <a:lnTo>
                  <a:pt x="212423" y="68629"/>
                </a:lnTo>
                <a:lnTo>
                  <a:pt x="212423" y="49021"/>
                </a:lnTo>
                <a:cubicBezTo>
                  <a:pt x="212423" y="43588"/>
                  <a:pt x="216794" y="39217"/>
                  <a:pt x="222227" y="3921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3" name="Text 41"/>
          <p:cNvSpPr/>
          <p:nvPr/>
        </p:nvSpPr>
        <p:spPr>
          <a:xfrm>
            <a:off x="7079465" y="4169162"/>
            <a:ext cx="1882396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Utilisateurs de Test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55486" y="4695536"/>
            <a:ext cx="5166131" cy="599578"/>
          </a:xfrm>
          <a:custGeom>
            <a:avLst/>
            <a:gdLst/>
            <a:ahLst/>
            <a:cxnLst/>
            <a:rect l="l" t="t" r="r" b="b"/>
            <a:pathLst>
              <a:path w="5166131" h="599578">
                <a:moveTo>
                  <a:pt x="104578" y="0"/>
                </a:moveTo>
                <a:lnTo>
                  <a:pt x="5061553" y="0"/>
                </a:lnTo>
                <a:cubicBezTo>
                  <a:pt x="5119310" y="0"/>
                  <a:pt x="5166131" y="46821"/>
                  <a:pt x="5166131" y="104578"/>
                </a:cubicBezTo>
                <a:lnTo>
                  <a:pt x="5166131" y="495000"/>
                </a:lnTo>
                <a:cubicBezTo>
                  <a:pt x="5166131" y="552757"/>
                  <a:pt x="5119310" y="599578"/>
                  <a:pt x="5061553" y="599578"/>
                </a:cubicBezTo>
                <a:lnTo>
                  <a:pt x="104578" y="599578"/>
                </a:lnTo>
                <a:cubicBezTo>
                  <a:pt x="46821" y="599578"/>
                  <a:pt x="0" y="552757"/>
                  <a:pt x="0" y="495000"/>
                </a:cubicBezTo>
                <a:lnTo>
                  <a:pt x="0" y="104578"/>
                </a:lnTo>
                <a:cubicBezTo>
                  <a:pt x="0" y="46821"/>
                  <a:pt x="46821" y="0"/>
                  <a:pt x="104578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5" name="Shape 43"/>
          <p:cNvSpPr/>
          <p:nvPr/>
        </p:nvSpPr>
        <p:spPr>
          <a:xfrm>
            <a:off x="6563549" y="4908175"/>
            <a:ext cx="217870" cy="174296"/>
          </a:xfrm>
          <a:custGeom>
            <a:avLst/>
            <a:gdLst/>
            <a:ahLst/>
            <a:cxnLst/>
            <a:rect l="l" t="t" r="r" b="b"/>
            <a:pathLst>
              <a:path w="217870" h="174296">
                <a:moveTo>
                  <a:pt x="46297" y="43574"/>
                </a:moveTo>
                <a:cubicBezTo>
                  <a:pt x="46297" y="21028"/>
                  <a:pt x="64602" y="2723"/>
                  <a:pt x="87148" y="2723"/>
                </a:cubicBezTo>
                <a:cubicBezTo>
                  <a:pt x="109694" y="2723"/>
                  <a:pt x="127999" y="21028"/>
                  <a:pt x="127999" y="43574"/>
                </a:cubicBezTo>
                <a:cubicBezTo>
                  <a:pt x="127999" y="66120"/>
                  <a:pt x="109694" y="84425"/>
                  <a:pt x="87148" y="84425"/>
                </a:cubicBezTo>
                <a:cubicBezTo>
                  <a:pt x="64602" y="84425"/>
                  <a:pt x="46297" y="66120"/>
                  <a:pt x="46297" y="43574"/>
                </a:cubicBezTo>
                <a:close/>
                <a:moveTo>
                  <a:pt x="16340" y="164185"/>
                </a:moveTo>
                <a:cubicBezTo>
                  <a:pt x="16340" y="130654"/>
                  <a:pt x="43506" y="103488"/>
                  <a:pt x="77037" y="103488"/>
                </a:cubicBezTo>
                <a:lnTo>
                  <a:pt x="97258" y="103488"/>
                </a:lnTo>
                <a:cubicBezTo>
                  <a:pt x="130790" y="103488"/>
                  <a:pt x="157956" y="130654"/>
                  <a:pt x="157956" y="164185"/>
                </a:cubicBezTo>
                <a:cubicBezTo>
                  <a:pt x="157956" y="169768"/>
                  <a:pt x="153428" y="174296"/>
                  <a:pt x="147845" y="174296"/>
                </a:cubicBezTo>
                <a:lnTo>
                  <a:pt x="26451" y="174296"/>
                </a:lnTo>
                <a:cubicBezTo>
                  <a:pt x="20868" y="174296"/>
                  <a:pt x="16340" y="169768"/>
                  <a:pt x="16340" y="164185"/>
                </a:cubicBezTo>
                <a:close/>
                <a:moveTo>
                  <a:pt x="208474" y="45174"/>
                </a:moveTo>
                <a:lnTo>
                  <a:pt x="181241" y="88748"/>
                </a:lnTo>
                <a:cubicBezTo>
                  <a:pt x="179811" y="91029"/>
                  <a:pt x="177360" y="92459"/>
                  <a:pt x="174670" y="92595"/>
                </a:cubicBezTo>
                <a:cubicBezTo>
                  <a:pt x="171981" y="92731"/>
                  <a:pt x="169394" y="91505"/>
                  <a:pt x="167794" y="89327"/>
                </a:cubicBezTo>
                <a:lnTo>
                  <a:pt x="151454" y="67540"/>
                </a:lnTo>
                <a:cubicBezTo>
                  <a:pt x="148730" y="63931"/>
                  <a:pt x="149479" y="58825"/>
                  <a:pt x="153088" y="56102"/>
                </a:cubicBezTo>
                <a:cubicBezTo>
                  <a:pt x="156696" y="53378"/>
                  <a:pt x="161802" y="54127"/>
                  <a:pt x="164526" y="57736"/>
                </a:cubicBezTo>
                <a:lnTo>
                  <a:pt x="173717" y="69991"/>
                </a:lnTo>
                <a:lnTo>
                  <a:pt x="194619" y="36527"/>
                </a:lnTo>
                <a:cubicBezTo>
                  <a:pt x="197002" y="32715"/>
                  <a:pt x="202040" y="31523"/>
                  <a:pt x="205887" y="33940"/>
                </a:cubicBezTo>
                <a:cubicBezTo>
                  <a:pt x="209734" y="36357"/>
                  <a:pt x="210891" y="41361"/>
                  <a:pt x="208474" y="45208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6" name="Text 44"/>
          <p:cNvSpPr/>
          <p:nvPr/>
        </p:nvSpPr>
        <p:spPr>
          <a:xfrm>
            <a:off x="6885996" y="4803597"/>
            <a:ext cx="836620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user1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885996" y="5012753"/>
            <a:ext cx="827906" cy="174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Accès autorisé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216052" y="4873316"/>
            <a:ext cx="296303" cy="244014"/>
          </a:xfrm>
          <a:custGeom>
            <a:avLst/>
            <a:gdLst/>
            <a:ahLst/>
            <a:cxnLst/>
            <a:rect l="l" t="t" r="r" b="b"/>
            <a:pathLst>
              <a:path w="296303" h="244014">
                <a:moveTo>
                  <a:pt x="122007" y="0"/>
                </a:moveTo>
                <a:lnTo>
                  <a:pt x="174296" y="0"/>
                </a:lnTo>
                <a:cubicBezTo>
                  <a:pt x="241634" y="0"/>
                  <a:pt x="296303" y="54670"/>
                  <a:pt x="296303" y="122007"/>
                </a:cubicBezTo>
                <a:lnTo>
                  <a:pt x="296303" y="122007"/>
                </a:lnTo>
                <a:cubicBezTo>
                  <a:pt x="296303" y="189345"/>
                  <a:pt x="241634" y="244014"/>
                  <a:pt x="174296" y="244014"/>
                </a:cubicBezTo>
                <a:lnTo>
                  <a:pt x="122007" y="244014"/>
                </a:lnTo>
                <a:cubicBezTo>
                  <a:pt x="54670" y="244014"/>
                  <a:pt x="0" y="189345"/>
                  <a:pt x="0" y="122007"/>
                </a:cubicBezTo>
                <a:lnTo>
                  <a:pt x="0" y="122007"/>
                </a:lnTo>
                <a:cubicBezTo>
                  <a:pt x="0" y="54670"/>
                  <a:pt x="54670" y="0"/>
                  <a:pt x="122007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9" name="Text 47"/>
          <p:cNvSpPr/>
          <p:nvPr/>
        </p:nvSpPr>
        <p:spPr>
          <a:xfrm>
            <a:off x="11216052" y="4873316"/>
            <a:ext cx="357307" cy="244014"/>
          </a:xfrm>
          <a:prstGeom prst="rect">
            <a:avLst/>
          </a:prstGeom>
          <a:noFill/>
          <a:ln/>
        </p:spPr>
        <p:txBody>
          <a:bodyPr wrap="square" lIns="104578" tIns="34859" rIns="104578" bIns="34859" rtlCol="0" anchor="ctr"/>
          <a:lstStyle/>
          <a:p>
            <a:pPr>
              <a:lnSpc>
                <a:spcPct val="120000"/>
              </a:lnSpc>
            </a:pPr>
            <a:r>
              <a:rPr lang="en-US" sz="96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55486" y="5406660"/>
            <a:ext cx="5166131" cy="599578"/>
          </a:xfrm>
          <a:custGeom>
            <a:avLst/>
            <a:gdLst/>
            <a:ahLst/>
            <a:cxnLst/>
            <a:rect l="l" t="t" r="r" b="b"/>
            <a:pathLst>
              <a:path w="5166131" h="599578">
                <a:moveTo>
                  <a:pt x="104578" y="0"/>
                </a:moveTo>
                <a:lnTo>
                  <a:pt x="5061553" y="0"/>
                </a:lnTo>
                <a:cubicBezTo>
                  <a:pt x="5119310" y="0"/>
                  <a:pt x="5166131" y="46821"/>
                  <a:pt x="5166131" y="104578"/>
                </a:cubicBezTo>
                <a:lnTo>
                  <a:pt x="5166131" y="495000"/>
                </a:lnTo>
                <a:cubicBezTo>
                  <a:pt x="5166131" y="552757"/>
                  <a:pt x="5119310" y="599578"/>
                  <a:pt x="5061553" y="599578"/>
                </a:cubicBezTo>
                <a:lnTo>
                  <a:pt x="104578" y="599578"/>
                </a:lnTo>
                <a:cubicBezTo>
                  <a:pt x="46821" y="599578"/>
                  <a:pt x="0" y="552757"/>
                  <a:pt x="0" y="495000"/>
                </a:cubicBezTo>
                <a:lnTo>
                  <a:pt x="0" y="104578"/>
                </a:lnTo>
                <a:cubicBezTo>
                  <a:pt x="0" y="46821"/>
                  <a:pt x="46821" y="0"/>
                  <a:pt x="104578" y="0"/>
                </a:cubicBezTo>
                <a:close/>
              </a:path>
            </a:pathLst>
          </a:custGeom>
          <a:solidFill>
            <a:srgbClr val="FEF2F2"/>
          </a:solidFill>
          <a:ln w="10160">
            <a:solidFill>
              <a:srgbClr val="FFC9C9"/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1" name="Shape 49"/>
          <p:cNvSpPr/>
          <p:nvPr/>
        </p:nvSpPr>
        <p:spPr>
          <a:xfrm>
            <a:off x="6563549" y="5619299"/>
            <a:ext cx="217870" cy="174296"/>
          </a:xfrm>
          <a:custGeom>
            <a:avLst/>
            <a:gdLst/>
            <a:ahLst/>
            <a:cxnLst/>
            <a:rect l="l" t="t" r="r" b="b"/>
            <a:pathLst>
              <a:path w="217870" h="174296">
                <a:moveTo>
                  <a:pt x="46434" y="43574"/>
                </a:moveTo>
                <a:cubicBezTo>
                  <a:pt x="46434" y="28979"/>
                  <a:pt x="54220" y="15494"/>
                  <a:pt x="66859" y="8196"/>
                </a:cubicBezTo>
                <a:cubicBezTo>
                  <a:pt x="79498" y="899"/>
                  <a:pt x="95070" y="899"/>
                  <a:pt x="107709" y="8196"/>
                </a:cubicBezTo>
                <a:cubicBezTo>
                  <a:pt x="120349" y="15494"/>
                  <a:pt x="128135" y="28979"/>
                  <a:pt x="128135" y="43574"/>
                </a:cubicBezTo>
                <a:cubicBezTo>
                  <a:pt x="128135" y="66120"/>
                  <a:pt x="109830" y="84425"/>
                  <a:pt x="87284" y="84425"/>
                </a:cubicBezTo>
                <a:cubicBezTo>
                  <a:pt x="64738" y="84425"/>
                  <a:pt x="46434" y="66120"/>
                  <a:pt x="46434" y="43574"/>
                </a:cubicBezTo>
                <a:close/>
                <a:moveTo>
                  <a:pt x="16476" y="164185"/>
                </a:moveTo>
                <a:cubicBezTo>
                  <a:pt x="16476" y="130654"/>
                  <a:pt x="43642" y="103488"/>
                  <a:pt x="77174" y="103488"/>
                </a:cubicBezTo>
                <a:lnTo>
                  <a:pt x="97395" y="103488"/>
                </a:lnTo>
                <a:cubicBezTo>
                  <a:pt x="130926" y="103488"/>
                  <a:pt x="158092" y="130654"/>
                  <a:pt x="158092" y="164185"/>
                </a:cubicBezTo>
                <a:cubicBezTo>
                  <a:pt x="158092" y="169768"/>
                  <a:pt x="153564" y="174296"/>
                  <a:pt x="147981" y="174296"/>
                </a:cubicBezTo>
                <a:lnTo>
                  <a:pt x="26587" y="174296"/>
                </a:lnTo>
                <a:cubicBezTo>
                  <a:pt x="21004" y="174296"/>
                  <a:pt x="16476" y="169768"/>
                  <a:pt x="16476" y="164185"/>
                </a:cubicBezTo>
                <a:close/>
                <a:moveTo>
                  <a:pt x="208440" y="42246"/>
                </a:moveTo>
                <a:cubicBezTo>
                  <a:pt x="211640" y="45446"/>
                  <a:pt x="211640" y="50621"/>
                  <a:pt x="208440" y="53787"/>
                </a:cubicBezTo>
                <a:lnTo>
                  <a:pt x="196900" y="65327"/>
                </a:lnTo>
                <a:lnTo>
                  <a:pt x="208440" y="76867"/>
                </a:lnTo>
                <a:cubicBezTo>
                  <a:pt x="211640" y="80067"/>
                  <a:pt x="211640" y="85242"/>
                  <a:pt x="208440" y="88408"/>
                </a:cubicBezTo>
                <a:cubicBezTo>
                  <a:pt x="205240" y="91573"/>
                  <a:pt x="200066" y="91607"/>
                  <a:pt x="196900" y="88408"/>
                </a:cubicBezTo>
                <a:lnTo>
                  <a:pt x="185360" y="76867"/>
                </a:lnTo>
                <a:lnTo>
                  <a:pt x="173819" y="88408"/>
                </a:lnTo>
                <a:cubicBezTo>
                  <a:pt x="170619" y="91607"/>
                  <a:pt x="165445" y="91607"/>
                  <a:pt x="162279" y="88408"/>
                </a:cubicBezTo>
                <a:cubicBezTo>
                  <a:pt x="159113" y="85208"/>
                  <a:pt x="159079" y="80033"/>
                  <a:pt x="162279" y="76867"/>
                </a:cubicBezTo>
                <a:lnTo>
                  <a:pt x="173819" y="65327"/>
                </a:lnTo>
                <a:lnTo>
                  <a:pt x="162279" y="53787"/>
                </a:lnTo>
                <a:cubicBezTo>
                  <a:pt x="159079" y="50587"/>
                  <a:pt x="159079" y="45412"/>
                  <a:pt x="162279" y="42246"/>
                </a:cubicBezTo>
                <a:cubicBezTo>
                  <a:pt x="165479" y="39080"/>
                  <a:pt x="170653" y="39046"/>
                  <a:pt x="173819" y="42246"/>
                </a:cubicBezTo>
                <a:lnTo>
                  <a:pt x="185360" y="53787"/>
                </a:lnTo>
                <a:lnTo>
                  <a:pt x="196900" y="42246"/>
                </a:lnTo>
                <a:cubicBezTo>
                  <a:pt x="200100" y="39046"/>
                  <a:pt x="205274" y="39046"/>
                  <a:pt x="208440" y="42246"/>
                </a:cubicBezTo>
                <a:close/>
              </a:path>
            </a:pathLst>
          </a:custGeom>
          <a:solidFill>
            <a:srgbClr val="E7000B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2" name="Text 50"/>
          <p:cNvSpPr/>
          <p:nvPr/>
        </p:nvSpPr>
        <p:spPr>
          <a:xfrm>
            <a:off x="6885996" y="5514721"/>
            <a:ext cx="740758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user2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885996" y="5723876"/>
            <a:ext cx="732043" cy="174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Accès refusé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207773" y="5584440"/>
            <a:ext cx="305018" cy="244014"/>
          </a:xfrm>
          <a:custGeom>
            <a:avLst/>
            <a:gdLst/>
            <a:ahLst/>
            <a:cxnLst/>
            <a:rect l="l" t="t" r="r" b="b"/>
            <a:pathLst>
              <a:path w="305018" h="244014">
                <a:moveTo>
                  <a:pt x="122007" y="0"/>
                </a:moveTo>
                <a:lnTo>
                  <a:pt x="183011" y="0"/>
                </a:lnTo>
                <a:cubicBezTo>
                  <a:pt x="250348" y="0"/>
                  <a:pt x="305018" y="54670"/>
                  <a:pt x="305018" y="122007"/>
                </a:cubicBezTo>
                <a:lnTo>
                  <a:pt x="305018" y="122007"/>
                </a:lnTo>
                <a:cubicBezTo>
                  <a:pt x="305018" y="189345"/>
                  <a:pt x="250348" y="244014"/>
                  <a:pt x="183011" y="244014"/>
                </a:cubicBezTo>
                <a:lnTo>
                  <a:pt x="122007" y="244014"/>
                </a:lnTo>
                <a:cubicBezTo>
                  <a:pt x="54670" y="244014"/>
                  <a:pt x="0" y="189345"/>
                  <a:pt x="0" y="122007"/>
                </a:cubicBezTo>
                <a:lnTo>
                  <a:pt x="0" y="122007"/>
                </a:lnTo>
                <a:cubicBezTo>
                  <a:pt x="0" y="54670"/>
                  <a:pt x="54670" y="0"/>
                  <a:pt x="122007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5" name="Text 53"/>
          <p:cNvSpPr/>
          <p:nvPr/>
        </p:nvSpPr>
        <p:spPr>
          <a:xfrm>
            <a:off x="11207773" y="5584440"/>
            <a:ext cx="366021" cy="244014"/>
          </a:xfrm>
          <a:prstGeom prst="rect">
            <a:avLst/>
          </a:prstGeom>
          <a:noFill/>
          <a:ln/>
        </p:spPr>
        <p:txBody>
          <a:bodyPr wrap="square" lIns="104578" tIns="34859" rIns="104578" bIns="34859" rtlCol="0" anchor="ctr"/>
          <a:lstStyle/>
          <a:p>
            <a:pPr>
              <a:lnSpc>
                <a:spcPct val="120000"/>
              </a:lnSpc>
            </a:pPr>
            <a:r>
              <a:rPr lang="en-US" sz="96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100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• NPS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NPS et Client RADIUS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0675" y="1082675"/>
            <a:ext cx="7483475" cy="2451100"/>
          </a:xfrm>
          <a:custGeom>
            <a:avLst/>
            <a:gdLst/>
            <a:ahLst/>
            <a:cxnLst/>
            <a:rect l="l" t="t" r="r" b="b"/>
            <a:pathLst>
              <a:path w="7483475" h="2451100">
                <a:moveTo>
                  <a:pt x="126991" y="0"/>
                </a:moveTo>
                <a:lnTo>
                  <a:pt x="7356484" y="0"/>
                </a:lnTo>
                <a:cubicBezTo>
                  <a:pt x="7426619" y="0"/>
                  <a:pt x="7483475" y="56856"/>
                  <a:pt x="7483475" y="126991"/>
                </a:cubicBezTo>
                <a:lnTo>
                  <a:pt x="7483475" y="2324109"/>
                </a:lnTo>
                <a:cubicBezTo>
                  <a:pt x="7483475" y="2394244"/>
                  <a:pt x="7426619" y="2451100"/>
                  <a:pt x="7356484" y="2451100"/>
                </a:cubicBezTo>
                <a:lnTo>
                  <a:pt x="126991" y="2451100"/>
                </a:lnTo>
                <a:cubicBezTo>
                  <a:pt x="56856" y="2451100"/>
                  <a:pt x="0" y="2394244"/>
                  <a:pt x="0" y="2324109"/>
                </a:cubicBezTo>
                <a:lnTo>
                  <a:pt x="0" y="126991"/>
                </a:lnTo>
                <a:cubicBezTo>
                  <a:pt x="0" y="56856"/>
                  <a:pt x="56856" y="0"/>
                  <a:pt x="12699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3813" dist="793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5" name="Shape 3"/>
          <p:cNvSpPr/>
          <p:nvPr/>
        </p:nvSpPr>
        <p:spPr>
          <a:xfrm>
            <a:off x="514350" y="127634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653256" y="140334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1085850" y="1371598"/>
            <a:ext cx="1301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Client RADIUS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4350" y="1847848"/>
            <a:ext cx="715962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PacketFence a été déclaré comme </a:t>
            </a: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client RADIUS</a:t>
            </a:r>
            <a:r>
              <a:rPr lang="en-US" sz="1000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dans NPS pour permettre l'authentification centralisée.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4350" y="2181223"/>
            <a:ext cx="7096125" cy="1158875"/>
          </a:xfrm>
          <a:custGeom>
            <a:avLst/>
            <a:gdLst/>
            <a:ahLst/>
            <a:cxnLst/>
            <a:rect l="l" t="t" r="r" b="b"/>
            <a:pathLst>
              <a:path w="7096125" h="1158875">
                <a:moveTo>
                  <a:pt x="95248" y="0"/>
                </a:moveTo>
                <a:lnTo>
                  <a:pt x="7000877" y="0"/>
                </a:lnTo>
                <a:cubicBezTo>
                  <a:pt x="7053481" y="0"/>
                  <a:pt x="7096125" y="42644"/>
                  <a:pt x="7096125" y="95248"/>
                </a:cubicBezTo>
                <a:lnTo>
                  <a:pt x="7096125" y="1063627"/>
                </a:lnTo>
                <a:cubicBezTo>
                  <a:pt x="7096125" y="1116231"/>
                  <a:pt x="7053481" y="1158875"/>
                  <a:pt x="7000877" y="1158875"/>
                </a:cubicBezTo>
                <a:lnTo>
                  <a:pt x="95248" y="1158875"/>
                </a:lnTo>
                <a:cubicBezTo>
                  <a:pt x="42644" y="1158875"/>
                  <a:pt x="0" y="1116231"/>
                  <a:pt x="0" y="1063627"/>
                </a:cubicBezTo>
                <a:lnTo>
                  <a:pt x="0" y="95248"/>
                </a:lnTo>
                <a:cubicBezTo>
                  <a:pt x="0" y="42644"/>
                  <a:pt x="42644" y="0"/>
                  <a:pt x="95248" y="0"/>
                </a:cubicBezTo>
                <a:close/>
              </a:path>
            </a:pathLst>
          </a:custGeom>
          <a:solidFill>
            <a:srgbClr val="1D1D1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Shape 8"/>
          <p:cNvSpPr/>
          <p:nvPr/>
        </p:nvSpPr>
        <p:spPr>
          <a:xfrm>
            <a:off x="641350" y="2565398"/>
            <a:ext cx="6842125" cy="6350"/>
          </a:xfrm>
          <a:custGeom>
            <a:avLst/>
            <a:gdLst/>
            <a:ahLst/>
            <a:cxnLst/>
            <a:rect l="l" t="t" r="r" b="b"/>
            <a:pathLst>
              <a:path w="6842125" h="6350">
                <a:moveTo>
                  <a:pt x="0" y="0"/>
                </a:moveTo>
                <a:lnTo>
                  <a:pt x="6842125" y="0"/>
                </a:lnTo>
                <a:lnTo>
                  <a:pt x="6842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Text 9"/>
          <p:cNvSpPr/>
          <p:nvPr/>
        </p:nvSpPr>
        <p:spPr>
          <a:xfrm>
            <a:off x="641350" y="2308223"/>
            <a:ext cx="36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Nom: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802041" y="2308223"/>
            <a:ext cx="74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1350" y="2921005"/>
            <a:ext cx="6842125" cy="6350"/>
          </a:xfrm>
          <a:custGeom>
            <a:avLst/>
            <a:gdLst/>
            <a:ahLst/>
            <a:cxnLst/>
            <a:rect l="l" t="t" r="r" b="b"/>
            <a:pathLst>
              <a:path w="6842125" h="6350">
                <a:moveTo>
                  <a:pt x="0" y="0"/>
                </a:moveTo>
                <a:lnTo>
                  <a:pt x="6842125" y="0"/>
                </a:lnTo>
                <a:lnTo>
                  <a:pt x="6842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4" name="Text 12"/>
          <p:cNvSpPr/>
          <p:nvPr/>
        </p:nvSpPr>
        <p:spPr>
          <a:xfrm>
            <a:off x="641350" y="2663830"/>
            <a:ext cx="666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Adresse IP: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509048" y="2663830"/>
            <a:ext cx="103981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192.168.100.10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1350" y="3019428"/>
            <a:ext cx="88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Secret partagé: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648748" y="3019428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radiussecret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17500" y="3662360"/>
            <a:ext cx="7483475" cy="3101975"/>
          </a:xfrm>
          <a:custGeom>
            <a:avLst/>
            <a:gdLst/>
            <a:ahLst/>
            <a:cxnLst/>
            <a:rect l="l" t="t" r="r" b="b"/>
            <a:pathLst>
              <a:path w="7483475" h="3101975">
                <a:moveTo>
                  <a:pt x="126995" y="0"/>
                </a:moveTo>
                <a:lnTo>
                  <a:pt x="7356480" y="0"/>
                </a:lnTo>
                <a:cubicBezTo>
                  <a:pt x="7426571" y="0"/>
                  <a:pt x="7483475" y="56904"/>
                  <a:pt x="7483475" y="126995"/>
                </a:cubicBezTo>
                <a:lnTo>
                  <a:pt x="7483475" y="2974980"/>
                </a:lnTo>
                <a:cubicBezTo>
                  <a:pt x="7483475" y="3045071"/>
                  <a:pt x="7426571" y="3101975"/>
                  <a:pt x="7356480" y="3101975"/>
                </a:cubicBezTo>
                <a:lnTo>
                  <a:pt x="126995" y="3101975"/>
                </a:lnTo>
                <a:cubicBezTo>
                  <a:pt x="56904" y="3101975"/>
                  <a:pt x="0" y="3045071"/>
                  <a:pt x="0" y="2974980"/>
                </a:cubicBezTo>
                <a:lnTo>
                  <a:pt x="0" y="126995"/>
                </a:lnTo>
                <a:cubicBezTo>
                  <a:pt x="0" y="56904"/>
                  <a:pt x="56904" y="0"/>
                  <a:pt x="12699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3813" dist="793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9" name="Shape 17"/>
          <p:cNvSpPr/>
          <p:nvPr/>
        </p:nvSpPr>
        <p:spPr>
          <a:xfrm>
            <a:off x="514350" y="3921125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Shape 18"/>
          <p:cNvSpPr/>
          <p:nvPr/>
        </p:nvSpPr>
        <p:spPr>
          <a:xfrm>
            <a:off x="665163" y="404812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32742" y="23812"/>
                </a:moveTo>
                <a:cubicBezTo>
                  <a:pt x="27794" y="23812"/>
                  <a:pt x="23812" y="27794"/>
                  <a:pt x="23812" y="32742"/>
                </a:cubicBezTo>
                <a:cubicBezTo>
                  <a:pt x="23812" y="37691"/>
                  <a:pt x="27794" y="41672"/>
                  <a:pt x="32742" y="41672"/>
                </a:cubicBezTo>
                <a:lnTo>
                  <a:pt x="50602" y="41672"/>
                </a:lnTo>
                <a:cubicBezTo>
                  <a:pt x="55550" y="41672"/>
                  <a:pt x="59531" y="37691"/>
                  <a:pt x="59531" y="32742"/>
                </a:cubicBezTo>
                <a:cubicBezTo>
                  <a:pt x="59531" y="27794"/>
                  <a:pt x="55550" y="23812"/>
                  <a:pt x="50602" y="23812"/>
                </a:cubicBezTo>
                <a:lnTo>
                  <a:pt x="32742" y="23812"/>
                </a:lnTo>
                <a:close/>
                <a:moveTo>
                  <a:pt x="32742" y="59531"/>
                </a:moveTo>
                <a:cubicBezTo>
                  <a:pt x="27794" y="59531"/>
                  <a:pt x="23812" y="63512"/>
                  <a:pt x="23812" y="68461"/>
                </a:cubicBezTo>
                <a:cubicBezTo>
                  <a:pt x="23812" y="73409"/>
                  <a:pt x="27794" y="77391"/>
                  <a:pt x="32742" y="77391"/>
                </a:cubicBezTo>
                <a:lnTo>
                  <a:pt x="50602" y="77391"/>
                </a:lnTo>
                <a:cubicBezTo>
                  <a:pt x="55550" y="77391"/>
                  <a:pt x="59531" y="73409"/>
                  <a:pt x="59531" y="68461"/>
                </a:cubicBezTo>
                <a:cubicBezTo>
                  <a:pt x="59531" y="63512"/>
                  <a:pt x="55550" y="59531"/>
                  <a:pt x="50602" y="59531"/>
                </a:cubicBezTo>
                <a:lnTo>
                  <a:pt x="32742" y="59531"/>
                </a:lnTo>
                <a:close/>
                <a:moveTo>
                  <a:pt x="58899" y="119063"/>
                </a:moveTo>
                <a:cubicBezTo>
                  <a:pt x="54694" y="119063"/>
                  <a:pt x="50750" y="120960"/>
                  <a:pt x="48146" y="124234"/>
                </a:cubicBezTo>
                <a:lnTo>
                  <a:pt x="25784" y="152177"/>
                </a:lnTo>
                <a:cubicBezTo>
                  <a:pt x="22696" y="156009"/>
                  <a:pt x="23329" y="161665"/>
                  <a:pt x="27161" y="164716"/>
                </a:cubicBezTo>
                <a:cubicBezTo>
                  <a:pt x="30993" y="167767"/>
                  <a:pt x="36649" y="167171"/>
                  <a:pt x="39700" y="163302"/>
                </a:cubicBezTo>
                <a:lnTo>
                  <a:pt x="57224" y="141424"/>
                </a:lnTo>
                <a:lnTo>
                  <a:pt x="62880" y="160288"/>
                </a:lnTo>
                <a:cubicBezTo>
                  <a:pt x="63996" y="164083"/>
                  <a:pt x="67494" y="166650"/>
                  <a:pt x="71438" y="166650"/>
                </a:cubicBezTo>
                <a:lnTo>
                  <a:pt x="110133" y="166650"/>
                </a:lnTo>
                <a:cubicBezTo>
                  <a:pt x="115081" y="166650"/>
                  <a:pt x="119063" y="162669"/>
                  <a:pt x="119063" y="157721"/>
                </a:cubicBezTo>
                <a:cubicBezTo>
                  <a:pt x="119063" y="152772"/>
                  <a:pt x="115081" y="148791"/>
                  <a:pt x="110133" y="148791"/>
                </a:cubicBezTo>
                <a:lnTo>
                  <a:pt x="78098" y="148791"/>
                </a:lnTo>
                <a:lnTo>
                  <a:pt x="72107" y="128848"/>
                </a:lnTo>
                <a:cubicBezTo>
                  <a:pt x="70358" y="123006"/>
                  <a:pt x="65001" y="119025"/>
                  <a:pt x="58899" y="1190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1" name="Text 19"/>
          <p:cNvSpPr/>
          <p:nvPr/>
        </p:nvSpPr>
        <p:spPr>
          <a:xfrm>
            <a:off x="1085850" y="4016375"/>
            <a:ext cx="1365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Policy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14350" y="4492625"/>
            <a:ext cx="715962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Création d'une </a:t>
            </a: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Policy</a:t>
            </a:r>
            <a:r>
              <a:rPr lang="en-US" sz="1000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autorisant l'authentification via PEAP pour les utilisateurs du domaine.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4350" y="4826000"/>
            <a:ext cx="7096125" cy="539750"/>
          </a:xfrm>
          <a:custGeom>
            <a:avLst/>
            <a:gdLst/>
            <a:ahLst/>
            <a:cxnLst/>
            <a:rect l="l" t="t" r="r" b="b"/>
            <a:pathLst>
              <a:path w="7096125" h="539750">
                <a:moveTo>
                  <a:pt x="95250" y="0"/>
                </a:moveTo>
                <a:lnTo>
                  <a:pt x="7000875" y="0"/>
                </a:lnTo>
                <a:cubicBezTo>
                  <a:pt x="7053480" y="0"/>
                  <a:pt x="7096125" y="42645"/>
                  <a:pt x="7096125" y="95250"/>
                </a:cubicBezTo>
                <a:lnTo>
                  <a:pt x="7096125" y="444500"/>
                </a:lnTo>
                <a:cubicBezTo>
                  <a:pt x="7096125" y="497105"/>
                  <a:pt x="7053480" y="539750"/>
                  <a:pt x="7000875" y="539750"/>
                </a:cubicBezTo>
                <a:lnTo>
                  <a:pt x="95250" y="539750"/>
                </a:lnTo>
                <a:cubicBezTo>
                  <a:pt x="42680" y="539750"/>
                  <a:pt x="0" y="497070"/>
                  <a:pt x="0" y="444500"/>
                </a:cubicBezTo>
                <a:lnTo>
                  <a:pt x="0" y="95250"/>
                </a:lnTo>
                <a:cubicBezTo>
                  <a:pt x="0" y="42645"/>
                  <a:pt x="42645" y="0"/>
                  <a:pt x="95250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4" name="Shape 22"/>
          <p:cNvSpPr/>
          <p:nvPr/>
        </p:nvSpPr>
        <p:spPr>
          <a:xfrm>
            <a:off x="629444" y="495300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94990" y="59355"/>
                </a:moveTo>
                <a:lnTo>
                  <a:pt x="72665" y="95073"/>
                </a:lnTo>
                <a:cubicBezTo>
                  <a:pt x="71493" y="96943"/>
                  <a:pt x="69484" y="98115"/>
                  <a:pt x="67280" y="98227"/>
                </a:cubicBezTo>
                <a:cubicBezTo>
                  <a:pt x="65075" y="98338"/>
                  <a:pt x="62954" y="97334"/>
                  <a:pt x="61643" y="95548"/>
                </a:cubicBezTo>
                <a:lnTo>
                  <a:pt x="48248" y="77688"/>
                </a:lnTo>
                <a:cubicBezTo>
                  <a:pt x="46016" y="74730"/>
                  <a:pt x="46630" y="70545"/>
                  <a:pt x="49588" y="68312"/>
                </a:cubicBezTo>
                <a:cubicBezTo>
                  <a:pt x="52546" y="66080"/>
                  <a:pt x="56731" y="66694"/>
                  <a:pt x="58964" y="69652"/>
                </a:cubicBezTo>
                <a:lnTo>
                  <a:pt x="66498" y="79697"/>
                </a:lnTo>
                <a:lnTo>
                  <a:pt x="83632" y="52267"/>
                </a:lnTo>
                <a:cubicBezTo>
                  <a:pt x="85585" y="49141"/>
                  <a:pt x="89715" y="48165"/>
                  <a:pt x="92869" y="50146"/>
                </a:cubicBezTo>
                <a:cubicBezTo>
                  <a:pt x="96022" y="52127"/>
                  <a:pt x="96971" y="56229"/>
                  <a:pt x="94990" y="59382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5" name="Text 23"/>
          <p:cNvSpPr/>
          <p:nvPr/>
        </p:nvSpPr>
        <p:spPr>
          <a:xfrm>
            <a:off x="883444" y="4921250"/>
            <a:ext cx="1087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Méthode EAP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3444" y="5111750"/>
            <a:ext cx="1079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PEAP (Protected EAP)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14350" y="5461000"/>
            <a:ext cx="7096125" cy="539750"/>
          </a:xfrm>
          <a:custGeom>
            <a:avLst/>
            <a:gdLst/>
            <a:ahLst/>
            <a:cxnLst/>
            <a:rect l="l" t="t" r="r" b="b"/>
            <a:pathLst>
              <a:path w="7096125" h="539750">
                <a:moveTo>
                  <a:pt x="95250" y="0"/>
                </a:moveTo>
                <a:lnTo>
                  <a:pt x="7000875" y="0"/>
                </a:lnTo>
                <a:cubicBezTo>
                  <a:pt x="7053480" y="0"/>
                  <a:pt x="7096125" y="42645"/>
                  <a:pt x="7096125" y="95250"/>
                </a:cubicBezTo>
                <a:lnTo>
                  <a:pt x="7096125" y="444500"/>
                </a:lnTo>
                <a:cubicBezTo>
                  <a:pt x="7096125" y="497105"/>
                  <a:pt x="7053480" y="539750"/>
                  <a:pt x="7000875" y="539750"/>
                </a:cubicBezTo>
                <a:lnTo>
                  <a:pt x="95250" y="539750"/>
                </a:lnTo>
                <a:cubicBezTo>
                  <a:pt x="42680" y="539750"/>
                  <a:pt x="0" y="497070"/>
                  <a:pt x="0" y="444500"/>
                </a:cubicBezTo>
                <a:lnTo>
                  <a:pt x="0" y="95250"/>
                </a:lnTo>
                <a:cubicBezTo>
                  <a:pt x="0" y="42645"/>
                  <a:pt x="42645" y="0"/>
                  <a:pt x="95250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Shape 26"/>
          <p:cNvSpPr/>
          <p:nvPr/>
        </p:nvSpPr>
        <p:spPr>
          <a:xfrm>
            <a:off x="629444" y="558800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94990" y="59355"/>
                </a:moveTo>
                <a:lnTo>
                  <a:pt x="72665" y="95073"/>
                </a:lnTo>
                <a:cubicBezTo>
                  <a:pt x="71493" y="96943"/>
                  <a:pt x="69484" y="98115"/>
                  <a:pt x="67280" y="98227"/>
                </a:cubicBezTo>
                <a:cubicBezTo>
                  <a:pt x="65075" y="98338"/>
                  <a:pt x="62954" y="97334"/>
                  <a:pt x="61643" y="95548"/>
                </a:cubicBezTo>
                <a:lnTo>
                  <a:pt x="48248" y="77688"/>
                </a:lnTo>
                <a:cubicBezTo>
                  <a:pt x="46016" y="74730"/>
                  <a:pt x="46630" y="70545"/>
                  <a:pt x="49588" y="68312"/>
                </a:cubicBezTo>
                <a:cubicBezTo>
                  <a:pt x="52546" y="66080"/>
                  <a:pt x="56731" y="66694"/>
                  <a:pt x="58964" y="69652"/>
                </a:cubicBezTo>
                <a:lnTo>
                  <a:pt x="66498" y="79697"/>
                </a:lnTo>
                <a:lnTo>
                  <a:pt x="83632" y="52267"/>
                </a:lnTo>
                <a:cubicBezTo>
                  <a:pt x="85585" y="49141"/>
                  <a:pt x="89715" y="48165"/>
                  <a:pt x="92869" y="50146"/>
                </a:cubicBezTo>
                <a:cubicBezTo>
                  <a:pt x="96022" y="52127"/>
                  <a:pt x="96971" y="56229"/>
                  <a:pt x="94990" y="59382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9" name="Text 27"/>
          <p:cNvSpPr/>
          <p:nvPr/>
        </p:nvSpPr>
        <p:spPr>
          <a:xfrm>
            <a:off x="883444" y="5556250"/>
            <a:ext cx="1341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Authentification interne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83444" y="5746750"/>
            <a:ext cx="133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EAP-MSCHAPv2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14350" y="6096000"/>
            <a:ext cx="7096125" cy="539750"/>
          </a:xfrm>
          <a:custGeom>
            <a:avLst/>
            <a:gdLst/>
            <a:ahLst/>
            <a:cxnLst/>
            <a:rect l="l" t="t" r="r" b="b"/>
            <a:pathLst>
              <a:path w="7096125" h="539750">
                <a:moveTo>
                  <a:pt x="95250" y="0"/>
                </a:moveTo>
                <a:lnTo>
                  <a:pt x="7000875" y="0"/>
                </a:lnTo>
                <a:cubicBezTo>
                  <a:pt x="7053480" y="0"/>
                  <a:pt x="7096125" y="42645"/>
                  <a:pt x="7096125" y="95250"/>
                </a:cubicBezTo>
                <a:lnTo>
                  <a:pt x="7096125" y="444500"/>
                </a:lnTo>
                <a:cubicBezTo>
                  <a:pt x="7096125" y="497105"/>
                  <a:pt x="7053480" y="539750"/>
                  <a:pt x="7000875" y="539750"/>
                </a:cubicBezTo>
                <a:lnTo>
                  <a:pt x="95250" y="539750"/>
                </a:lnTo>
                <a:cubicBezTo>
                  <a:pt x="42680" y="539750"/>
                  <a:pt x="0" y="497070"/>
                  <a:pt x="0" y="444500"/>
                </a:cubicBezTo>
                <a:lnTo>
                  <a:pt x="0" y="95250"/>
                </a:lnTo>
                <a:cubicBezTo>
                  <a:pt x="0" y="42645"/>
                  <a:pt x="42645" y="0"/>
                  <a:pt x="95250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2" name="Shape 30"/>
          <p:cNvSpPr/>
          <p:nvPr/>
        </p:nvSpPr>
        <p:spPr>
          <a:xfrm>
            <a:off x="629444" y="622300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94990" y="59355"/>
                </a:moveTo>
                <a:lnTo>
                  <a:pt x="72665" y="95073"/>
                </a:lnTo>
                <a:cubicBezTo>
                  <a:pt x="71493" y="96943"/>
                  <a:pt x="69484" y="98115"/>
                  <a:pt x="67280" y="98227"/>
                </a:cubicBezTo>
                <a:cubicBezTo>
                  <a:pt x="65075" y="98338"/>
                  <a:pt x="62954" y="97334"/>
                  <a:pt x="61643" y="95548"/>
                </a:cubicBezTo>
                <a:lnTo>
                  <a:pt x="48248" y="77688"/>
                </a:lnTo>
                <a:cubicBezTo>
                  <a:pt x="46016" y="74730"/>
                  <a:pt x="46630" y="70545"/>
                  <a:pt x="49588" y="68312"/>
                </a:cubicBezTo>
                <a:cubicBezTo>
                  <a:pt x="52546" y="66080"/>
                  <a:pt x="56731" y="66694"/>
                  <a:pt x="58964" y="69652"/>
                </a:cubicBezTo>
                <a:lnTo>
                  <a:pt x="66498" y="79697"/>
                </a:lnTo>
                <a:lnTo>
                  <a:pt x="83632" y="52267"/>
                </a:lnTo>
                <a:cubicBezTo>
                  <a:pt x="85585" y="49141"/>
                  <a:pt x="89715" y="48165"/>
                  <a:pt x="92869" y="50146"/>
                </a:cubicBezTo>
                <a:cubicBezTo>
                  <a:pt x="96022" y="52127"/>
                  <a:pt x="96971" y="56229"/>
                  <a:pt x="94990" y="59382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3" name="Text 31"/>
          <p:cNvSpPr/>
          <p:nvPr/>
        </p:nvSpPr>
        <p:spPr>
          <a:xfrm>
            <a:off x="883444" y="6191250"/>
            <a:ext cx="1484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Utilisateurs autorisés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83444" y="6381750"/>
            <a:ext cx="1476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Membres du domaine nac.lan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067675" y="1082675"/>
            <a:ext cx="3800475" cy="5457825"/>
          </a:xfrm>
          <a:custGeom>
            <a:avLst/>
            <a:gdLst/>
            <a:ahLst/>
            <a:cxnLst/>
            <a:rect l="l" t="t" r="r" b="b"/>
            <a:pathLst>
              <a:path w="3800475" h="5745163">
                <a:moveTo>
                  <a:pt x="127012" y="0"/>
                </a:moveTo>
                <a:lnTo>
                  <a:pt x="3673463" y="0"/>
                </a:lnTo>
                <a:cubicBezTo>
                  <a:pt x="3743610" y="0"/>
                  <a:pt x="3800475" y="56865"/>
                  <a:pt x="3800475" y="127012"/>
                </a:cubicBezTo>
                <a:lnTo>
                  <a:pt x="3800475" y="5618151"/>
                </a:lnTo>
                <a:cubicBezTo>
                  <a:pt x="3800475" y="5688250"/>
                  <a:pt x="3743563" y="5745163"/>
                  <a:pt x="3673463" y="5745163"/>
                </a:cubicBezTo>
                <a:lnTo>
                  <a:pt x="127012" y="5745163"/>
                </a:lnTo>
                <a:cubicBezTo>
                  <a:pt x="56865" y="5745163"/>
                  <a:pt x="0" y="5688297"/>
                  <a:pt x="0" y="5618151"/>
                </a:cubicBezTo>
                <a:lnTo>
                  <a:pt x="0" y="127012"/>
                </a:lnTo>
                <a:cubicBezTo>
                  <a:pt x="0" y="56912"/>
                  <a:pt x="56912" y="0"/>
                  <a:pt x="12701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3813" dist="793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36" name="Text 34"/>
          <p:cNvSpPr/>
          <p:nvPr/>
        </p:nvSpPr>
        <p:spPr>
          <a:xfrm>
            <a:off x="8221663" y="1276348"/>
            <a:ext cx="3492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Flux d'Authentification RADIUS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61350" y="168909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8" name="Shape 36"/>
          <p:cNvSpPr/>
          <p:nvPr/>
        </p:nvSpPr>
        <p:spPr>
          <a:xfrm>
            <a:off x="8364538" y="181609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47625" y="11906"/>
                </a:moveTo>
                <a:cubicBezTo>
                  <a:pt x="34491" y="11906"/>
                  <a:pt x="23812" y="22585"/>
                  <a:pt x="23812" y="35719"/>
                </a:cubicBezTo>
                <a:lnTo>
                  <a:pt x="23812" y="125016"/>
                </a:lnTo>
                <a:lnTo>
                  <a:pt x="47625" y="125016"/>
                </a:lnTo>
                <a:lnTo>
                  <a:pt x="47625" y="35719"/>
                </a:lnTo>
                <a:lnTo>
                  <a:pt x="190500" y="35719"/>
                </a:lnTo>
                <a:lnTo>
                  <a:pt x="190500" y="125016"/>
                </a:lnTo>
                <a:lnTo>
                  <a:pt x="214313" y="125016"/>
                </a:lnTo>
                <a:lnTo>
                  <a:pt x="214313" y="35719"/>
                </a:lnTo>
                <a:cubicBezTo>
                  <a:pt x="214313" y="22585"/>
                  <a:pt x="203634" y="11906"/>
                  <a:pt x="190500" y="11906"/>
                </a:cubicBezTo>
                <a:lnTo>
                  <a:pt x="47625" y="11906"/>
                </a:lnTo>
                <a:close/>
                <a:moveTo>
                  <a:pt x="7144" y="142875"/>
                </a:moveTo>
                <a:cubicBezTo>
                  <a:pt x="3200" y="142875"/>
                  <a:pt x="0" y="146075"/>
                  <a:pt x="0" y="150019"/>
                </a:cubicBezTo>
                <a:cubicBezTo>
                  <a:pt x="0" y="165795"/>
                  <a:pt x="12799" y="178594"/>
                  <a:pt x="28575" y="178594"/>
                </a:cubicBezTo>
                <a:lnTo>
                  <a:pt x="209550" y="178594"/>
                </a:lnTo>
                <a:cubicBezTo>
                  <a:pt x="225326" y="178594"/>
                  <a:pt x="238125" y="165795"/>
                  <a:pt x="238125" y="150019"/>
                </a:cubicBezTo>
                <a:cubicBezTo>
                  <a:pt x="238125" y="146075"/>
                  <a:pt x="234925" y="142875"/>
                  <a:pt x="230981" y="142875"/>
                </a:cubicBezTo>
                <a:lnTo>
                  <a:pt x="7144" y="142875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9" name="Text 37"/>
          <p:cNvSpPr/>
          <p:nvPr/>
        </p:nvSpPr>
        <p:spPr>
          <a:xfrm>
            <a:off x="8832850" y="1736723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Client Windows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832850" y="1927223"/>
            <a:ext cx="289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Envoie identifiants 802.1X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909969" y="2260598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52524" y="155835"/>
                </a:moveTo>
                <a:cubicBezTo>
                  <a:pt x="56400" y="159711"/>
                  <a:pt x="62694" y="159711"/>
                  <a:pt x="66570" y="155835"/>
                </a:cubicBezTo>
                <a:lnTo>
                  <a:pt x="116179" y="106226"/>
                </a:lnTo>
                <a:cubicBezTo>
                  <a:pt x="120055" y="102350"/>
                  <a:pt x="120055" y="96056"/>
                  <a:pt x="116179" y="92180"/>
                </a:cubicBezTo>
                <a:cubicBezTo>
                  <a:pt x="112303" y="88305"/>
                  <a:pt x="106009" y="88305"/>
                  <a:pt x="102133" y="92180"/>
                </a:cubicBezTo>
                <a:lnTo>
                  <a:pt x="69453" y="124861"/>
                </a:lnTo>
                <a:lnTo>
                  <a:pt x="69453" y="9922"/>
                </a:lnTo>
                <a:cubicBezTo>
                  <a:pt x="69453" y="4434"/>
                  <a:pt x="65019" y="0"/>
                  <a:pt x="59531" y="0"/>
                </a:cubicBezTo>
                <a:cubicBezTo>
                  <a:pt x="54043" y="0"/>
                  <a:pt x="49609" y="4434"/>
                  <a:pt x="49609" y="9922"/>
                </a:cubicBezTo>
                <a:lnTo>
                  <a:pt x="49609" y="124861"/>
                </a:lnTo>
                <a:lnTo>
                  <a:pt x="16929" y="92180"/>
                </a:lnTo>
                <a:cubicBezTo>
                  <a:pt x="13053" y="88305"/>
                  <a:pt x="6759" y="88305"/>
                  <a:pt x="2884" y="92180"/>
                </a:cubicBezTo>
                <a:cubicBezTo>
                  <a:pt x="-992" y="96056"/>
                  <a:pt x="-992" y="102350"/>
                  <a:pt x="2884" y="106226"/>
                </a:cubicBezTo>
                <a:lnTo>
                  <a:pt x="52493" y="155835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2" name="Shape 40"/>
          <p:cNvSpPr/>
          <p:nvPr/>
        </p:nvSpPr>
        <p:spPr>
          <a:xfrm>
            <a:off x="8261350" y="254634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3" name="Shape 41"/>
          <p:cNvSpPr/>
          <p:nvPr/>
        </p:nvSpPr>
        <p:spPr>
          <a:xfrm>
            <a:off x="8400257" y="267334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4" name="Text 42"/>
          <p:cNvSpPr/>
          <p:nvPr/>
        </p:nvSpPr>
        <p:spPr>
          <a:xfrm>
            <a:off x="8832850" y="2593973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PacketFence (NAC)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832850" y="2784473"/>
            <a:ext cx="289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Reçoit requête RADIUS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909969" y="3117848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52524" y="155835"/>
                </a:moveTo>
                <a:cubicBezTo>
                  <a:pt x="56400" y="159711"/>
                  <a:pt x="62694" y="159711"/>
                  <a:pt x="66570" y="155835"/>
                </a:cubicBezTo>
                <a:lnTo>
                  <a:pt x="116179" y="106226"/>
                </a:lnTo>
                <a:cubicBezTo>
                  <a:pt x="120055" y="102350"/>
                  <a:pt x="120055" y="96056"/>
                  <a:pt x="116179" y="92180"/>
                </a:cubicBezTo>
                <a:cubicBezTo>
                  <a:pt x="112303" y="88305"/>
                  <a:pt x="106009" y="88305"/>
                  <a:pt x="102133" y="92180"/>
                </a:cubicBezTo>
                <a:lnTo>
                  <a:pt x="69453" y="124861"/>
                </a:lnTo>
                <a:lnTo>
                  <a:pt x="69453" y="9922"/>
                </a:lnTo>
                <a:cubicBezTo>
                  <a:pt x="69453" y="4434"/>
                  <a:pt x="65019" y="0"/>
                  <a:pt x="59531" y="0"/>
                </a:cubicBezTo>
                <a:cubicBezTo>
                  <a:pt x="54043" y="0"/>
                  <a:pt x="49609" y="4434"/>
                  <a:pt x="49609" y="9922"/>
                </a:cubicBezTo>
                <a:lnTo>
                  <a:pt x="49609" y="124861"/>
                </a:lnTo>
                <a:lnTo>
                  <a:pt x="16929" y="92180"/>
                </a:lnTo>
                <a:cubicBezTo>
                  <a:pt x="13053" y="88305"/>
                  <a:pt x="6759" y="88305"/>
                  <a:pt x="2884" y="92180"/>
                </a:cubicBezTo>
                <a:cubicBezTo>
                  <a:pt x="-992" y="96056"/>
                  <a:pt x="-992" y="102350"/>
                  <a:pt x="2884" y="106226"/>
                </a:cubicBezTo>
                <a:lnTo>
                  <a:pt x="52493" y="155835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7" name="Shape 45"/>
          <p:cNvSpPr/>
          <p:nvPr/>
        </p:nvSpPr>
        <p:spPr>
          <a:xfrm>
            <a:off x="8261350" y="340359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8" name="Shape 46"/>
          <p:cNvSpPr/>
          <p:nvPr/>
        </p:nvSpPr>
        <p:spPr>
          <a:xfrm>
            <a:off x="8364538" y="353059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83344"/>
                </a:moveTo>
                <a:cubicBezTo>
                  <a:pt x="140419" y="83344"/>
                  <a:pt x="157758" y="66005"/>
                  <a:pt x="157758" y="44648"/>
                </a:cubicBezTo>
                <a:cubicBezTo>
                  <a:pt x="157758" y="23292"/>
                  <a:pt x="140419" y="5953"/>
                  <a:pt x="119063" y="5953"/>
                </a:cubicBezTo>
                <a:cubicBezTo>
                  <a:pt x="97706" y="5953"/>
                  <a:pt x="80367" y="23292"/>
                  <a:pt x="80367" y="44648"/>
                </a:cubicBezTo>
                <a:cubicBezTo>
                  <a:pt x="80367" y="66005"/>
                  <a:pt x="97706" y="83344"/>
                  <a:pt x="119063" y="83344"/>
                </a:cubicBezTo>
                <a:close/>
                <a:moveTo>
                  <a:pt x="35719" y="86320"/>
                </a:moveTo>
                <a:cubicBezTo>
                  <a:pt x="50504" y="86320"/>
                  <a:pt x="62508" y="74317"/>
                  <a:pt x="62508" y="59531"/>
                </a:cubicBezTo>
                <a:cubicBezTo>
                  <a:pt x="62508" y="44746"/>
                  <a:pt x="50504" y="32742"/>
                  <a:pt x="35719" y="32742"/>
                </a:cubicBezTo>
                <a:cubicBezTo>
                  <a:pt x="20933" y="32742"/>
                  <a:pt x="8930" y="44746"/>
                  <a:pt x="8930" y="59531"/>
                </a:cubicBezTo>
                <a:cubicBezTo>
                  <a:pt x="8930" y="74317"/>
                  <a:pt x="20933" y="86320"/>
                  <a:pt x="35719" y="86320"/>
                </a:cubicBezTo>
                <a:close/>
                <a:moveTo>
                  <a:pt x="0" y="154781"/>
                </a:moveTo>
                <a:lnTo>
                  <a:pt x="0" y="166688"/>
                </a:lnTo>
                <a:cubicBezTo>
                  <a:pt x="0" y="173273"/>
                  <a:pt x="5321" y="178594"/>
                  <a:pt x="11906" y="178594"/>
                </a:cubicBezTo>
                <a:lnTo>
                  <a:pt x="44165" y="178594"/>
                </a:lnTo>
                <a:cubicBezTo>
                  <a:pt x="42565" y="174947"/>
                  <a:pt x="41672" y="170929"/>
                  <a:pt x="41672" y="166688"/>
                </a:cubicBezTo>
                <a:lnTo>
                  <a:pt x="41672" y="160734"/>
                </a:lnTo>
                <a:cubicBezTo>
                  <a:pt x="41672" y="140940"/>
                  <a:pt x="49113" y="122858"/>
                  <a:pt x="61354" y="109165"/>
                </a:cubicBezTo>
                <a:cubicBezTo>
                  <a:pt x="57001" y="107863"/>
                  <a:pt x="52388" y="107156"/>
                  <a:pt x="47625" y="107156"/>
                </a:cubicBezTo>
                <a:cubicBezTo>
                  <a:pt x="21320" y="107156"/>
                  <a:pt x="0" y="128476"/>
                  <a:pt x="0" y="154781"/>
                </a:cubicBezTo>
                <a:close/>
                <a:moveTo>
                  <a:pt x="229195" y="59531"/>
                </a:moveTo>
                <a:cubicBezTo>
                  <a:pt x="229195" y="44746"/>
                  <a:pt x="217192" y="32742"/>
                  <a:pt x="202406" y="32742"/>
                </a:cubicBezTo>
                <a:cubicBezTo>
                  <a:pt x="187621" y="32742"/>
                  <a:pt x="175617" y="44746"/>
                  <a:pt x="175617" y="59531"/>
                </a:cubicBezTo>
                <a:cubicBezTo>
                  <a:pt x="175617" y="74317"/>
                  <a:pt x="187621" y="86320"/>
                  <a:pt x="202406" y="86320"/>
                </a:cubicBezTo>
                <a:cubicBezTo>
                  <a:pt x="217192" y="86320"/>
                  <a:pt x="229195" y="74317"/>
                  <a:pt x="229195" y="59531"/>
                </a:cubicBezTo>
                <a:close/>
                <a:moveTo>
                  <a:pt x="59531" y="160734"/>
                </a:moveTo>
                <a:lnTo>
                  <a:pt x="59531" y="166688"/>
                </a:lnTo>
                <a:cubicBezTo>
                  <a:pt x="59531" y="173273"/>
                  <a:pt x="64852" y="178594"/>
                  <a:pt x="71438" y="178594"/>
                </a:cubicBezTo>
                <a:lnTo>
                  <a:pt x="129778" y="178594"/>
                </a:lnTo>
                <a:cubicBezTo>
                  <a:pt x="127136" y="170557"/>
                  <a:pt x="127434" y="162074"/>
                  <a:pt x="133759" y="154781"/>
                </a:cubicBezTo>
                <a:cubicBezTo>
                  <a:pt x="128550" y="148754"/>
                  <a:pt x="126132" y="140010"/>
                  <a:pt x="129518" y="131229"/>
                </a:cubicBezTo>
                <a:cubicBezTo>
                  <a:pt x="131973" y="124867"/>
                  <a:pt x="135434" y="118914"/>
                  <a:pt x="139712" y="113630"/>
                </a:cubicBezTo>
                <a:cubicBezTo>
                  <a:pt x="141722" y="111175"/>
                  <a:pt x="144028" y="109277"/>
                  <a:pt x="146521" y="107900"/>
                </a:cubicBezTo>
                <a:cubicBezTo>
                  <a:pt x="138299" y="103622"/>
                  <a:pt x="128960" y="101203"/>
                  <a:pt x="119063" y="101203"/>
                </a:cubicBezTo>
                <a:cubicBezTo>
                  <a:pt x="86171" y="101203"/>
                  <a:pt x="59531" y="127843"/>
                  <a:pt x="59531" y="160734"/>
                </a:cubicBezTo>
                <a:close/>
                <a:moveTo>
                  <a:pt x="232395" y="144326"/>
                </a:moveTo>
                <a:cubicBezTo>
                  <a:pt x="234739" y="142987"/>
                  <a:pt x="235930" y="140196"/>
                  <a:pt x="234925" y="137629"/>
                </a:cubicBezTo>
                <a:cubicBezTo>
                  <a:pt x="233139" y="133015"/>
                  <a:pt x="230646" y="128662"/>
                  <a:pt x="227521" y="124830"/>
                </a:cubicBezTo>
                <a:cubicBezTo>
                  <a:pt x="225809" y="122709"/>
                  <a:pt x="222796" y="122337"/>
                  <a:pt x="220452" y="123713"/>
                </a:cubicBezTo>
                <a:cubicBezTo>
                  <a:pt x="212341" y="128401"/>
                  <a:pt x="202369" y="122672"/>
                  <a:pt x="202369" y="113258"/>
                </a:cubicBezTo>
                <a:cubicBezTo>
                  <a:pt x="202369" y="110542"/>
                  <a:pt x="200546" y="108124"/>
                  <a:pt x="197867" y="107714"/>
                </a:cubicBezTo>
                <a:cubicBezTo>
                  <a:pt x="193067" y="106970"/>
                  <a:pt x="187896" y="106970"/>
                  <a:pt x="183096" y="107714"/>
                </a:cubicBezTo>
                <a:cubicBezTo>
                  <a:pt x="180417" y="108124"/>
                  <a:pt x="178594" y="110542"/>
                  <a:pt x="178594" y="113258"/>
                </a:cubicBezTo>
                <a:cubicBezTo>
                  <a:pt x="178594" y="122634"/>
                  <a:pt x="168622" y="128401"/>
                  <a:pt x="160511" y="123713"/>
                </a:cubicBezTo>
                <a:cubicBezTo>
                  <a:pt x="158167" y="122374"/>
                  <a:pt x="155153" y="122746"/>
                  <a:pt x="153442" y="124830"/>
                </a:cubicBezTo>
                <a:cubicBezTo>
                  <a:pt x="150316" y="128662"/>
                  <a:pt x="147824" y="133015"/>
                  <a:pt x="146038" y="137629"/>
                </a:cubicBezTo>
                <a:cubicBezTo>
                  <a:pt x="145070" y="140159"/>
                  <a:pt x="146224" y="142949"/>
                  <a:pt x="148568" y="144289"/>
                </a:cubicBezTo>
                <a:cubicBezTo>
                  <a:pt x="156716" y="148977"/>
                  <a:pt x="156716" y="160474"/>
                  <a:pt x="148568" y="165199"/>
                </a:cubicBezTo>
                <a:cubicBezTo>
                  <a:pt x="146224" y="166539"/>
                  <a:pt x="145033" y="169329"/>
                  <a:pt x="146038" y="171859"/>
                </a:cubicBezTo>
                <a:cubicBezTo>
                  <a:pt x="147824" y="176473"/>
                  <a:pt x="150316" y="180826"/>
                  <a:pt x="153442" y="184658"/>
                </a:cubicBezTo>
                <a:cubicBezTo>
                  <a:pt x="155153" y="186779"/>
                  <a:pt x="158167" y="187151"/>
                  <a:pt x="160511" y="185775"/>
                </a:cubicBezTo>
                <a:cubicBezTo>
                  <a:pt x="168622" y="181087"/>
                  <a:pt x="178594" y="186854"/>
                  <a:pt x="178594" y="196230"/>
                </a:cubicBezTo>
                <a:cubicBezTo>
                  <a:pt x="178594" y="198946"/>
                  <a:pt x="180417" y="201364"/>
                  <a:pt x="183096" y="201774"/>
                </a:cubicBezTo>
                <a:cubicBezTo>
                  <a:pt x="187896" y="202518"/>
                  <a:pt x="193067" y="202518"/>
                  <a:pt x="197867" y="201774"/>
                </a:cubicBezTo>
                <a:cubicBezTo>
                  <a:pt x="200546" y="201364"/>
                  <a:pt x="202369" y="198946"/>
                  <a:pt x="202369" y="196230"/>
                </a:cubicBezTo>
                <a:cubicBezTo>
                  <a:pt x="202369" y="186854"/>
                  <a:pt x="212341" y="181087"/>
                  <a:pt x="220452" y="185775"/>
                </a:cubicBezTo>
                <a:cubicBezTo>
                  <a:pt x="222796" y="187114"/>
                  <a:pt x="225809" y="186742"/>
                  <a:pt x="227521" y="184658"/>
                </a:cubicBezTo>
                <a:cubicBezTo>
                  <a:pt x="230646" y="180826"/>
                  <a:pt x="233139" y="176473"/>
                  <a:pt x="234925" y="171859"/>
                </a:cubicBezTo>
                <a:cubicBezTo>
                  <a:pt x="235893" y="169329"/>
                  <a:pt x="234739" y="166539"/>
                  <a:pt x="232395" y="165199"/>
                </a:cubicBezTo>
                <a:cubicBezTo>
                  <a:pt x="224247" y="160511"/>
                  <a:pt x="224247" y="149014"/>
                  <a:pt x="232395" y="144289"/>
                </a:cubicBezTo>
                <a:close/>
                <a:moveTo>
                  <a:pt x="175617" y="154781"/>
                </a:moveTo>
                <a:cubicBezTo>
                  <a:pt x="175617" y="146567"/>
                  <a:pt x="182286" y="139898"/>
                  <a:pt x="190500" y="139898"/>
                </a:cubicBezTo>
                <a:cubicBezTo>
                  <a:pt x="198714" y="139898"/>
                  <a:pt x="205383" y="146567"/>
                  <a:pt x="205383" y="154781"/>
                </a:cubicBezTo>
                <a:cubicBezTo>
                  <a:pt x="205383" y="162995"/>
                  <a:pt x="198714" y="169664"/>
                  <a:pt x="190500" y="169664"/>
                </a:cubicBezTo>
                <a:cubicBezTo>
                  <a:pt x="182286" y="169664"/>
                  <a:pt x="175617" y="162995"/>
                  <a:pt x="175617" y="15478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9" name="Text 47"/>
          <p:cNvSpPr/>
          <p:nvPr/>
        </p:nvSpPr>
        <p:spPr>
          <a:xfrm>
            <a:off x="8832850" y="3451223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NPS (RADIUS)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832850" y="3641723"/>
            <a:ext cx="289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Valide avec Active Directory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9909969" y="3975098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52524" y="155835"/>
                </a:moveTo>
                <a:cubicBezTo>
                  <a:pt x="56400" y="159711"/>
                  <a:pt x="62694" y="159711"/>
                  <a:pt x="66570" y="155835"/>
                </a:cubicBezTo>
                <a:lnTo>
                  <a:pt x="116179" y="106226"/>
                </a:lnTo>
                <a:cubicBezTo>
                  <a:pt x="120055" y="102350"/>
                  <a:pt x="120055" y="96056"/>
                  <a:pt x="116179" y="92180"/>
                </a:cubicBezTo>
                <a:cubicBezTo>
                  <a:pt x="112303" y="88305"/>
                  <a:pt x="106009" y="88305"/>
                  <a:pt x="102133" y="92180"/>
                </a:cubicBezTo>
                <a:lnTo>
                  <a:pt x="69453" y="124861"/>
                </a:lnTo>
                <a:lnTo>
                  <a:pt x="69453" y="9922"/>
                </a:lnTo>
                <a:cubicBezTo>
                  <a:pt x="69453" y="4434"/>
                  <a:pt x="65019" y="0"/>
                  <a:pt x="59531" y="0"/>
                </a:cubicBezTo>
                <a:cubicBezTo>
                  <a:pt x="54043" y="0"/>
                  <a:pt x="49609" y="4434"/>
                  <a:pt x="49609" y="9922"/>
                </a:cubicBezTo>
                <a:lnTo>
                  <a:pt x="49609" y="124861"/>
                </a:lnTo>
                <a:lnTo>
                  <a:pt x="16929" y="92180"/>
                </a:lnTo>
                <a:cubicBezTo>
                  <a:pt x="13053" y="88305"/>
                  <a:pt x="6759" y="88305"/>
                  <a:pt x="2884" y="92180"/>
                </a:cubicBezTo>
                <a:cubicBezTo>
                  <a:pt x="-992" y="96056"/>
                  <a:pt x="-992" y="102350"/>
                  <a:pt x="2884" y="106226"/>
                </a:cubicBezTo>
                <a:lnTo>
                  <a:pt x="52493" y="155835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2" name="Shape 50"/>
          <p:cNvSpPr/>
          <p:nvPr/>
        </p:nvSpPr>
        <p:spPr>
          <a:xfrm>
            <a:off x="8261350" y="426084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3" name="Shape 51"/>
          <p:cNvSpPr/>
          <p:nvPr/>
        </p:nvSpPr>
        <p:spPr>
          <a:xfrm>
            <a:off x="8388350" y="438784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5977" y="6846"/>
                </a:moveTo>
                <a:cubicBezTo>
                  <a:pt x="80442" y="8706"/>
                  <a:pt x="83344" y="13022"/>
                  <a:pt x="83344" y="17859"/>
                </a:cubicBezTo>
                <a:lnTo>
                  <a:pt x="83344" y="47625"/>
                </a:lnTo>
                <a:lnTo>
                  <a:pt x="125016" y="47625"/>
                </a:lnTo>
                <a:cubicBezTo>
                  <a:pt x="161181" y="47625"/>
                  <a:pt x="190500" y="76944"/>
                  <a:pt x="190500" y="113109"/>
                </a:cubicBezTo>
                <a:cubicBezTo>
                  <a:pt x="190500" y="155265"/>
                  <a:pt x="160176" y="174092"/>
                  <a:pt x="153219" y="177887"/>
                </a:cubicBezTo>
                <a:cubicBezTo>
                  <a:pt x="152288" y="178408"/>
                  <a:pt x="151247" y="178594"/>
                  <a:pt x="150205" y="178594"/>
                </a:cubicBezTo>
                <a:cubicBezTo>
                  <a:pt x="146149" y="178594"/>
                  <a:pt x="142875" y="175282"/>
                  <a:pt x="142875" y="171264"/>
                </a:cubicBezTo>
                <a:cubicBezTo>
                  <a:pt x="142875" y="168473"/>
                  <a:pt x="144475" y="165906"/>
                  <a:pt x="146521" y="164009"/>
                </a:cubicBezTo>
                <a:cubicBezTo>
                  <a:pt x="150019" y="160734"/>
                  <a:pt x="154781" y="154186"/>
                  <a:pt x="154781" y="142912"/>
                </a:cubicBezTo>
                <a:cubicBezTo>
                  <a:pt x="154781" y="123192"/>
                  <a:pt x="138782" y="107193"/>
                  <a:pt x="119063" y="107193"/>
                </a:cubicBezTo>
                <a:lnTo>
                  <a:pt x="83344" y="107193"/>
                </a:lnTo>
                <a:lnTo>
                  <a:pt x="83344" y="136959"/>
                </a:lnTo>
                <a:cubicBezTo>
                  <a:pt x="83344" y="141759"/>
                  <a:pt x="80442" y="146112"/>
                  <a:pt x="75977" y="147972"/>
                </a:cubicBezTo>
                <a:cubicBezTo>
                  <a:pt x="71512" y="149833"/>
                  <a:pt x="66415" y="148791"/>
                  <a:pt x="62992" y="145405"/>
                </a:cubicBezTo>
                <a:lnTo>
                  <a:pt x="3460" y="85874"/>
                </a:lnTo>
                <a:cubicBezTo>
                  <a:pt x="-1191" y="81223"/>
                  <a:pt x="-1191" y="73670"/>
                  <a:pt x="3460" y="69019"/>
                </a:cubicBezTo>
                <a:lnTo>
                  <a:pt x="62992" y="9488"/>
                </a:lnTo>
                <a:cubicBezTo>
                  <a:pt x="66415" y="6065"/>
                  <a:pt x="71512" y="5060"/>
                  <a:pt x="75977" y="692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4" name="Text 52"/>
          <p:cNvSpPr/>
          <p:nvPr/>
        </p:nvSpPr>
        <p:spPr>
          <a:xfrm>
            <a:off x="8832850" y="4308473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Réponse d'accès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832850" y="4498973"/>
            <a:ext cx="289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Accept / Reject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277225" y="4895848"/>
            <a:ext cx="3397250" cy="635000"/>
          </a:xfrm>
          <a:custGeom>
            <a:avLst/>
            <a:gdLst/>
            <a:ahLst/>
            <a:cxnLst/>
            <a:rect l="l" t="t" r="r" b="b"/>
            <a:pathLst>
              <a:path w="3397250" h="635000">
                <a:moveTo>
                  <a:pt x="31750" y="0"/>
                </a:moveTo>
                <a:lnTo>
                  <a:pt x="3302000" y="0"/>
                </a:lnTo>
                <a:cubicBezTo>
                  <a:pt x="3354570" y="0"/>
                  <a:pt x="3397250" y="42680"/>
                  <a:pt x="3397250" y="95250"/>
                </a:cubicBezTo>
                <a:lnTo>
                  <a:pt x="3397250" y="539750"/>
                </a:lnTo>
                <a:cubicBezTo>
                  <a:pt x="3397250" y="592320"/>
                  <a:pt x="3354570" y="635000"/>
                  <a:pt x="3302000" y="635000"/>
                </a:cubicBez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57" name="Shape 55"/>
          <p:cNvSpPr/>
          <p:nvPr/>
        </p:nvSpPr>
        <p:spPr>
          <a:xfrm>
            <a:off x="8277225" y="4895848"/>
            <a:ext cx="31750" cy="635000"/>
          </a:xfrm>
          <a:custGeom>
            <a:avLst/>
            <a:gdLst/>
            <a:ahLst/>
            <a:cxnLst/>
            <a:rect l="l" t="t" r="r" b="b"/>
            <a:pathLst>
              <a:path w="31750" h="635000">
                <a:moveTo>
                  <a:pt x="31750" y="0"/>
                </a:moveTo>
                <a:lnTo>
                  <a:pt x="31750" y="0"/>
                </a:lnTo>
                <a:lnTo>
                  <a:pt x="31750" y="635000"/>
                </a:ln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8" name="Shape 56"/>
          <p:cNvSpPr/>
          <p:nvPr/>
        </p:nvSpPr>
        <p:spPr>
          <a:xfrm>
            <a:off x="8435975" y="50482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55563" y="39688"/>
                </a:moveTo>
                <a:cubicBezTo>
                  <a:pt x="55563" y="35307"/>
                  <a:pt x="59119" y="31750"/>
                  <a:pt x="63500" y="31750"/>
                </a:cubicBezTo>
                <a:cubicBezTo>
                  <a:pt x="67881" y="31750"/>
                  <a:pt x="71438" y="35307"/>
                  <a:pt x="71438" y="39688"/>
                </a:cubicBezTo>
                <a:cubicBezTo>
                  <a:pt x="71438" y="44068"/>
                  <a:pt x="67881" y="47625"/>
                  <a:pt x="63500" y="47625"/>
                </a:cubicBezTo>
                <a:cubicBezTo>
                  <a:pt x="59119" y="47625"/>
                  <a:pt x="55563" y="44068"/>
                  <a:pt x="55563" y="39688"/>
                </a:cubicBezTo>
                <a:close/>
                <a:moveTo>
                  <a:pt x="53578" y="55563"/>
                </a:moveTo>
                <a:lnTo>
                  <a:pt x="65484" y="55563"/>
                </a:lnTo>
                <a:cubicBezTo>
                  <a:pt x="68783" y="55563"/>
                  <a:pt x="71438" y="58217"/>
                  <a:pt x="71438" y="61516"/>
                </a:cubicBezTo>
                <a:lnTo>
                  <a:pt x="71438" y="83344"/>
                </a:lnTo>
                <a:lnTo>
                  <a:pt x="73422" y="83344"/>
                </a:lnTo>
                <a:cubicBezTo>
                  <a:pt x="76721" y="83344"/>
                  <a:pt x="79375" y="85998"/>
                  <a:pt x="79375" y="89297"/>
                </a:cubicBezTo>
                <a:cubicBezTo>
                  <a:pt x="79375" y="92596"/>
                  <a:pt x="76721" y="95250"/>
                  <a:pt x="73422" y="95250"/>
                </a:cubicBezTo>
                <a:lnTo>
                  <a:pt x="53578" y="95250"/>
                </a:lnTo>
                <a:cubicBezTo>
                  <a:pt x="50279" y="95250"/>
                  <a:pt x="47625" y="92596"/>
                  <a:pt x="47625" y="89297"/>
                </a:cubicBezTo>
                <a:cubicBezTo>
                  <a:pt x="47625" y="85998"/>
                  <a:pt x="50279" y="83344"/>
                  <a:pt x="53578" y="83344"/>
                </a:cubicBezTo>
                <a:lnTo>
                  <a:pt x="59531" y="83344"/>
                </a:lnTo>
                <a:lnTo>
                  <a:pt x="59531" y="67469"/>
                </a:lnTo>
                <a:lnTo>
                  <a:pt x="53578" y="67469"/>
                </a:lnTo>
                <a:cubicBezTo>
                  <a:pt x="50279" y="67469"/>
                  <a:pt x="47625" y="64815"/>
                  <a:pt x="47625" y="61516"/>
                </a:cubicBezTo>
                <a:cubicBezTo>
                  <a:pt x="47625" y="58217"/>
                  <a:pt x="50279" y="55563"/>
                  <a:pt x="53578" y="555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9" name="Text 57"/>
          <p:cNvSpPr/>
          <p:nvPr/>
        </p:nvSpPr>
        <p:spPr>
          <a:xfrm>
            <a:off x="8618538" y="5022848"/>
            <a:ext cx="299243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PEAP-MSCHAPv2</a:t>
            </a:r>
            <a:r>
              <a:rPr lang="en-US" sz="1000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: Méthode sécurisée utilisant TLS pour protéger l'échange d'identifiants.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ybr.com/9453745ce2c984fd092664228d37a0b95995aa35.jpg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D1D1F"/>
              </a:gs>
              <a:gs pos="50000">
                <a:srgbClr val="1D1D1F">
                  <a:alpha val="95000"/>
                </a:srgbClr>
              </a:gs>
              <a:gs pos="100000">
                <a:srgbClr val="1D1D1F">
                  <a:alpha val="7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1000" y="2082403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28600" y="0"/>
                </a:moveTo>
                <a:lnTo>
                  <a:pt x="533400" y="0"/>
                </a:lnTo>
                <a:cubicBezTo>
                  <a:pt x="659568" y="0"/>
                  <a:pt x="762000" y="102432"/>
                  <a:pt x="762000" y="228600"/>
                </a:cubicBezTo>
                <a:lnTo>
                  <a:pt x="762000" y="533400"/>
                </a:lnTo>
                <a:cubicBezTo>
                  <a:pt x="762000" y="659568"/>
                  <a:pt x="659568" y="762000"/>
                  <a:pt x="533400" y="762000"/>
                </a:cubicBezTo>
                <a:lnTo>
                  <a:pt x="228600" y="762000"/>
                </a:lnTo>
                <a:cubicBezTo>
                  <a:pt x="102432" y="762000"/>
                  <a:pt x="0" y="659568"/>
                  <a:pt x="0" y="5334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50069" y="2272903"/>
            <a:ext cx="600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44435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4"/>
          <p:cNvSpPr/>
          <p:nvPr/>
        </p:nvSpPr>
        <p:spPr>
          <a:xfrm>
            <a:off x="381000" y="3149203"/>
            <a:ext cx="61912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5F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Intégration et Tests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311253"/>
            <a:ext cx="599122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5F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 de l'architecture NAC complète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100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 • Intégration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Intégration PacketFence - Active Directory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0675" y="1082675"/>
            <a:ext cx="7483475" cy="1371600"/>
          </a:xfrm>
          <a:custGeom>
            <a:avLst/>
            <a:gdLst/>
            <a:ahLst/>
            <a:cxnLst/>
            <a:rect l="l" t="t" r="r" b="b"/>
            <a:pathLst>
              <a:path w="7483475" h="1371600">
                <a:moveTo>
                  <a:pt x="126996" y="0"/>
                </a:moveTo>
                <a:lnTo>
                  <a:pt x="7356479" y="0"/>
                </a:lnTo>
                <a:cubicBezTo>
                  <a:pt x="7426617" y="0"/>
                  <a:pt x="7483475" y="56858"/>
                  <a:pt x="7483475" y="126996"/>
                </a:cubicBezTo>
                <a:lnTo>
                  <a:pt x="7483475" y="1244604"/>
                </a:lnTo>
                <a:cubicBezTo>
                  <a:pt x="7483475" y="1314742"/>
                  <a:pt x="7426617" y="1371600"/>
                  <a:pt x="7356479" y="1371600"/>
                </a:cubicBezTo>
                <a:lnTo>
                  <a:pt x="126996" y="1371600"/>
                </a:lnTo>
                <a:cubicBezTo>
                  <a:pt x="56858" y="1371600"/>
                  <a:pt x="0" y="1314742"/>
                  <a:pt x="0" y="1244604"/>
                </a:cubicBezTo>
                <a:lnTo>
                  <a:pt x="0" y="126996"/>
                </a:lnTo>
                <a:cubicBezTo>
                  <a:pt x="0" y="56905"/>
                  <a:pt x="56905" y="0"/>
                  <a:pt x="12699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3813" dist="793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 dirty="0"/>
          </a:p>
        </p:txBody>
      </p:sp>
      <p:sp>
        <p:nvSpPr>
          <p:cNvPr id="5" name="Shape 3"/>
          <p:cNvSpPr/>
          <p:nvPr/>
        </p:nvSpPr>
        <p:spPr>
          <a:xfrm>
            <a:off x="514350" y="127634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653256" y="140334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-11906"/>
                </a:moveTo>
                <a:cubicBezTo>
                  <a:pt x="54211" y="-11906"/>
                  <a:pt x="59531" y="-6586"/>
                  <a:pt x="59531" y="0"/>
                </a:cubicBezTo>
                <a:lnTo>
                  <a:pt x="59531" y="35719"/>
                </a:lnTo>
                <a:lnTo>
                  <a:pt x="107156" y="35719"/>
                </a:lnTo>
                <a:lnTo>
                  <a:pt x="107156" y="0"/>
                </a:lnTo>
                <a:cubicBezTo>
                  <a:pt x="107156" y="-6586"/>
                  <a:pt x="112477" y="-11906"/>
                  <a:pt x="119063" y="-11906"/>
                </a:cubicBezTo>
                <a:cubicBezTo>
                  <a:pt x="125648" y="-11906"/>
                  <a:pt x="130969" y="-6586"/>
                  <a:pt x="130969" y="0"/>
                </a:cubicBezTo>
                <a:lnTo>
                  <a:pt x="130969" y="35719"/>
                </a:ln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cubicBezTo>
                  <a:pt x="166688" y="54211"/>
                  <a:pt x="161367" y="59531"/>
                  <a:pt x="154781" y="59531"/>
                </a:cubicBezTo>
                <a:lnTo>
                  <a:pt x="154781" y="83344"/>
                </a:lnTo>
                <a:cubicBezTo>
                  <a:pt x="154781" y="118728"/>
                  <a:pt x="129034" y="148121"/>
                  <a:pt x="95250" y="153777"/>
                </a:cubicBezTo>
                <a:lnTo>
                  <a:pt x="95250" y="178594"/>
                </a:lnTo>
                <a:cubicBezTo>
                  <a:pt x="95250" y="185179"/>
                  <a:pt x="89929" y="190500"/>
                  <a:pt x="83344" y="190500"/>
                </a:cubicBezTo>
                <a:cubicBezTo>
                  <a:pt x="76758" y="190500"/>
                  <a:pt x="71438" y="185179"/>
                  <a:pt x="71438" y="178594"/>
                </a:cubicBezTo>
                <a:lnTo>
                  <a:pt x="71438" y="153777"/>
                </a:lnTo>
                <a:cubicBezTo>
                  <a:pt x="37654" y="148121"/>
                  <a:pt x="11906" y="118728"/>
                  <a:pt x="11906" y="83344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lnTo>
                  <a:pt x="35719" y="0"/>
                </a:lnTo>
                <a:cubicBezTo>
                  <a:pt x="35719" y="-6586"/>
                  <a:pt x="41039" y="-11906"/>
                  <a:pt x="47625" y="-1190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1085850" y="1371598"/>
            <a:ext cx="76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Objectif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4350" y="1847848"/>
            <a:ext cx="715962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Permettre l'</a:t>
            </a: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authentification centralisée</a:t>
            </a:r>
            <a:r>
              <a:rPr lang="en-US" sz="1000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 utilisateurs du domaine via le protocole LDAP pour que PacketFence puisse interroger Active Directory.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20675" y="2651130"/>
            <a:ext cx="7483475" cy="2697162"/>
          </a:xfrm>
          <a:custGeom>
            <a:avLst/>
            <a:gdLst/>
            <a:ahLst/>
            <a:cxnLst/>
            <a:rect l="l" t="t" r="r" b="b"/>
            <a:pathLst>
              <a:path w="7483475" h="2697162">
                <a:moveTo>
                  <a:pt x="127009" y="0"/>
                </a:moveTo>
                <a:lnTo>
                  <a:pt x="7356466" y="0"/>
                </a:lnTo>
                <a:cubicBezTo>
                  <a:pt x="7426611" y="0"/>
                  <a:pt x="7483475" y="56864"/>
                  <a:pt x="7483475" y="127009"/>
                </a:cubicBezTo>
                <a:lnTo>
                  <a:pt x="7483475" y="2570153"/>
                </a:lnTo>
                <a:cubicBezTo>
                  <a:pt x="7483475" y="2640298"/>
                  <a:pt x="7426611" y="2697162"/>
                  <a:pt x="7356466" y="2697162"/>
                </a:cubicBezTo>
                <a:lnTo>
                  <a:pt x="127009" y="2697162"/>
                </a:lnTo>
                <a:cubicBezTo>
                  <a:pt x="56864" y="2697162"/>
                  <a:pt x="0" y="2640298"/>
                  <a:pt x="0" y="2570153"/>
                </a:cubicBezTo>
                <a:lnTo>
                  <a:pt x="0" y="127009"/>
                </a:lnTo>
                <a:cubicBezTo>
                  <a:pt x="0" y="56864"/>
                  <a:pt x="56864" y="0"/>
                  <a:pt x="12700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3813" dist="793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0" name="Shape 8"/>
          <p:cNvSpPr/>
          <p:nvPr/>
        </p:nvSpPr>
        <p:spPr>
          <a:xfrm>
            <a:off x="514350" y="2844803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Shape 9"/>
          <p:cNvSpPr/>
          <p:nvPr/>
        </p:nvSpPr>
        <p:spPr>
          <a:xfrm>
            <a:off x="617538" y="2971803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2" name="Text 10"/>
          <p:cNvSpPr/>
          <p:nvPr/>
        </p:nvSpPr>
        <p:spPr>
          <a:xfrm>
            <a:off x="1085850" y="2940053"/>
            <a:ext cx="1770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LDAP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4350" y="3416303"/>
            <a:ext cx="7096125" cy="1738313"/>
          </a:xfrm>
          <a:custGeom>
            <a:avLst/>
            <a:gdLst/>
            <a:ahLst/>
            <a:cxnLst/>
            <a:rect l="l" t="t" r="r" b="b"/>
            <a:pathLst>
              <a:path w="7096125" h="1738313">
                <a:moveTo>
                  <a:pt x="95242" y="0"/>
                </a:moveTo>
                <a:lnTo>
                  <a:pt x="7000883" y="0"/>
                </a:lnTo>
                <a:cubicBezTo>
                  <a:pt x="7053484" y="0"/>
                  <a:pt x="7096125" y="42641"/>
                  <a:pt x="7096125" y="95242"/>
                </a:cubicBezTo>
                <a:lnTo>
                  <a:pt x="7096125" y="1643070"/>
                </a:lnTo>
                <a:cubicBezTo>
                  <a:pt x="7096125" y="1695671"/>
                  <a:pt x="7053484" y="1738313"/>
                  <a:pt x="7000883" y="1738313"/>
                </a:cubicBezTo>
                <a:lnTo>
                  <a:pt x="95242" y="1738313"/>
                </a:lnTo>
                <a:cubicBezTo>
                  <a:pt x="42677" y="1738313"/>
                  <a:pt x="0" y="1695636"/>
                  <a:pt x="0" y="1643070"/>
                </a:cubicBezTo>
                <a:lnTo>
                  <a:pt x="0" y="95242"/>
                </a:lnTo>
                <a:cubicBezTo>
                  <a:pt x="0" y="42677"/>
                  <a:pt x="42677" y="0"/>
                  <a:pt x="95242" y="0"/>
                </a:cubicBezTo>
                <a:close/>
              </a:path>
            </a:pathLst>
          </a:custGeom>
          <a:solidFill>
            <a:srgbClr val="1D1D1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4" name="Shape 12"/>
          <p:cNvSpPr/>
          <p:nvPr/>
        </p:nvSpPr>
        <p:spPr>
          <a:xfrm>
            <a:off x="641350" y="3800478"/>
            <a:ext cx="6842125" cy="6350"/>
          </a:xfrm>
          <a:custGeom>
            <a:avLst/>
            <a:gdLst/>
            <a:ahLst/>
            <a:cxnLst/>
            <a:rect l="l" t="t" r="r" b="b"/>
            <a:pathLst>
              <a:path w="6842125" h="6350">
                <a:moveTo>
                  <a:pt x="0" y="0"/>
                </a:moveTo>
                <a:lnTo>
                  <a:pt x="6842125" y="0"/>
                </a:lnTo>
                <a:lnTo>
                  <a:pt x="6842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Text 13"/>
          <p:cNvSpPr/>
          <p:nvPr/>
        </p:nvSpPr>
        <p:spPr>
          <a:xfrm>
            <a:off x="641350" y="3543303"/>
            <a:ext cx="349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Host: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509048" y="3543303"/>
            <a:ext cx="103981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1350" y="4124327"/>
            <a:ext cx="6842125" cy="6350"/>
          </a:xfrm>
          <a:custGeom>
            <a:avLst/>
            <a:gdLst/>
            <a:ahLst/>
            <a:cxnLst/>
            <a:rect l="l" t="t" r="r" b="b"/>
            <a:pathLst>
              <a:path w="6842125" h="6350">
                <a:moveTo>
                  <a:pt x="0" y="0"/>
                </a:moveTo>
                <a:lnTo>
                  <a:pt x="6842125" y="0"/>
                </a:lnTo>
                <a:lnTo>
                  <a:pt x="6842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8" name="Text 16"/>
          <p:cNvSpPr/>
          <p:nvPr/>
        </p:nvSpPr>
        <p:spPr>
          <a:xfrm>
            <a:off x="641350" y="3867152"/>
            <a:ext cx="317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Port: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77100" y="3867152"/>
            <a:ext cx="26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389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1350" y="4448175"/>
            <a:ext cx="6842125" cy="6350"/>
          </a:xfrm>
          <a:custGeom>
            <a:avLst/>
            <a:gdLst/>
            <a:ahLst/>
            <a:cxnLst/>
            <a:rect l="l" t="t" r="r" b="b"/>
            <a:pathLst>
              <a:path w="6842125" h="6350">
                <a:moveTo>
                  <a:pt x="0" y="0"/>
                </a:moveTo>
                <a:lnTo>
                  <a:pt x="6842125" y="0"/>
                </a:lnTo>
                <a:lnTo>
                  <a:pt x="6842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1" name="Text 19"/>
          <p:cNvSpPr/>
          <p:nvPr/>
        </p:nvSpPr>
        <p:spPr>
          <a:xfrm>
            <a:off x="641350" y="4191000"/>
            <a:ext cx="563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DN: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578898" y="4191000"/>
            <a:ext cx="968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DC=nac,DC=lan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1350" y="4772023"/>
            <a:ext cx="6842125" cy="6350"/>
          </a:xfrm>
          <a:custGeom>
            <a:avLst/>
            <a:gdLst/>
            <a:ahLst/>
            <a:cxnLst/>
            <a:rect l="l" t="t" r="r" b="b"/>
            <a:pathLst>
              <a:path w="6842125" h="6350">
                <a:moveTo>
                  <a:pt x="0" y="0"/>
                </a:moveTo>
                <a:lnTo>
                  <a:pt x="6842125" y="0"/>
                </a:lnTo>
                <a:lnTo>
                  <a:pt x="68421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4" name="Text 22"/>
          <p:cNvSpPr/>
          <p:nvPr/>
        </p:nvSpPr>
        <p:spPr>
          <a:xfrm>
            <a:off x="641350" y="4514848"/>
            <a:ext cx="547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Bind DN: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142435" y="4530723"/>
            <a:ext cx="1397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Administrateur@nac.lan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1350" y="4838705"/>
            <a:ext cx="627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28049" y="4838705"/>
            <a:ext cx="61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••••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23850" y="5430842"/>
            <a:ext cx="7483475" cy="1276355"/>
          </a:xfrm>
          <a:custGeom>
            <a:avLst/>
            <a:gdLst/>
            <a:ahLst/>
            <a:cxnLst/>
            <a:rect l="l" t="t" r="r" b="b"/>
            <a:pathLst>
              <a:path w="7483475" h="1816100">
                <a:moveTo>
                  <a:pt x="127000" y="0"/>
                </a:moveTo>
                <a:lnTo>
                  <a:pt x="7356475" y="0"/>
                </a:lnTo>
                <a:cubicBezTo>
                  <a:pt x="7426615" y="0"/>
                  <a:pt x="7483475" y="56860"/>
                  <a:pt x="7483475" y="127000"/>
                </a:cubicBezTo>
                <a:lnTo>
                  <a:pt x="7483475" y="1689100"/>
                </a:lnTo>
                <a:cubicBezTo>
                  <a:pt x="7483475" y="1759240"/>
                  <a:pt x="7426615" y="1816100"/>
                  <a:pt x="7356475" y="1816100"/>
                </a:cubicBezTo>
                <a:lnTo>
                  <a:pt x="127000" y="1816100"/>
                </a:lnTo>
                <a:cubicBezTo>
                  <a:pt x="56860" y="1816100"/>
                  <a:pt x="0" y="1759240"/>
                  <a:pt x="0" y="16891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fr-MA" sz="1600"/>
          </a:p>
        </p:txBody>
      </p:sp>
      <p:sp>
        <p:nvSpPr>
          <p:cNvPr id="29" name="Shape 27"/>
          <p:cNvSpPr/>
          <p:nvPr/>
        </p:nvSpPr>
        <p:spPr>
          <a:xfrm>
            <a:off x="502910" y="5465061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0" name="Shape 28"/>
          <p:cNvSpPr/>
          <p:nvPr/>
        </p:nvSpPr>
        <p:spPr>
          <a:xfrm>
            <a:off x="613213" y="559752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 dirty="0"/>
          </a:p>
        </p:txBody>
      </p:sp>
      <p:sp>
        <p:nvSpPr>
          <p:cNvPr id="31" name="Text 29"/>
          <p:cNvSpPr/>
          <p:nvPr/>
        </p:nvSpPr>
        <p:spPr>
          <a:xfrm>
            <a:off x="1085850" y="5581652"/>
            <a:ext cx="16589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01663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de Connexion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53764" y="5967410"/>
            <a:ext cx="715962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1663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 test de connexion LDAP réalisé depuis l'interface PacketFence a abouti avec succès.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17525" y="6207925"/>
            <a:ext cx="7094538" cy="428614"/>
          </a:xfrm>
          <a:custGeom>
            <a:avLst/>
            <a:gdLst/>
            <a:ahLst/>
            <a:cxnLst/>
            <a:rect l="l" t="t" r="r" b="b"/>
            <a:pathLst>
              <a:path w="7094538" h="577850">
                <a:moveTo>
                  <a:pt x="95253" y="0"/>
                </a:moveTo>
                <a:lnTo>
                  <a:pt x="6999285" y="0"/>
                </a:lnTo>
                <a:cubicBezTo>
                  <a:pt x="7051891" y="0"/>
                  <a:pt x="7094538" y="42646"/>
                  <a:pt x="7094538" y="95253"/>
                </a:cubicBezTo>
                <a:lnTo>
                  <a:pt x="7094538" y="482597"/>
                </a:lnTo>
                <a:cubicBezTo>
                  <a:pt x="7094538" y="535204"/>
                  <a:pt x="7051891" y="577850"/>
                  <a:pt x="6999285" y="577850"/>
                </a:cubicBezTo>
                <a:lnTo>
                  <a:pt x="95253" y="577850"/>
                </a:lnTo>
                <a:cubicBezTo>
                  <a:pt x="42646" y="577850"/>
                  <a:pt x="0" y="535204"/>
                  <a:pt x="0" y="482597"/>
                </a:cubicBezTo>
                <a:lnTo>
                  <a:pt x="0" y="95253"/>
                </a:lnTo>
                <a:cubicBezTo>
                  <a:pt x="0" y="42681"/>
                  <a:pt x="42681" y="0"/>
                  <a:pt x="9525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7BF1A8"/>
            </a:solidFill>
            <a:prstDash val="solid"/>
          </a:ln>
        </p:spPr>
        <p:txBody>
          <a:bodyPr/>
          <a:lstStyle/>
          <a:p>
            <a:endParaRPr lang="fr-MA" dirty="0"/>
          </a:p>
        </p:txBody>
      </p:sp>
      <p:sp>
        <p:nvSpPr>
          <p:cNvPr id="34" name="Shape 32"/>
          <p:cNvSpPr/>
          <p:nvPr/>
        </p:nvSpPr>
        <p:spPr>
          <a:xfrm>
            <a:off x="3705324" y="6295232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0082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5" name="Text 33"/>
          <p:cNvSpPr/>
          <p:nvPr/>
        </p:nvSpPr>
        <p:spPr>
          <a:xfrm>
            <a:off x="784523" y="6243633"/>
            <a:ext cx="676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0082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9273" y="6442344"/>
            <a:ext cx="695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00A63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LDAP connect, bind and search successful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067675" y="1082676"/>
            <a:ext cx="3800475" cy="5247180"/>
          </a:xfrm>
          <a:custGeom>
            <a:avLst/>
            <a:gdLst/>
            <a:ahLst/>
            <a:cxnLst/>
            <a:rect l="l" t="t" r="r" b="b"/>
            <a:pathLst>
              <a:path w="3800475" h="6276975">
                <a:moveTo>
                  <a:pt x="127012" y="0"/>
                </a:moveTo>
                <a:lnTo>
                  <a:pt x="3673463" y="0"/>
                </a:lnTo>
                <a:cubicBezTo>
                  <a:pt x="3743610" y="0"/>
                  <a:pt x="3800475" y="56865"/>
                  <a:pt x="3800475" y="127012"/>
                </a:cubicBezTo>
                <a:lnTo>
                  <a:pt x="3800475" y="6149963"/>
                </a:lnTo>
                <a:cubicBezTo>
                  <a:pt x="3800475" y="6220063"/>
                  <a:pt x="3743563" y="6276975"/>
                  <a:pt x="3673463" y="6276975"/>
                </a:cubicBezTo>
                <a:lnTo>
                  <a:pt x="127012" y="6276975"/>
                </a:lnTo>
                <a:cubicBezTo>
                  <a:pt x="56865" y="6276975"/>
                  <a:pt x="0" y="6220110"/>
                  <a:pt x="0" y="6149963"/>
                </a:cubicBezTo>
                <a:lnTo>
                  <a:pt x="0" y="127012"/>
                </a:lnTo>
                <a:cubicBezTo>
                  <a:pt x="0" y="56912"/>
                  <a:pt x="56912" y="0"/>
                  <a:pt x="12701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3813" dist="793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38" name="Text 36"/>
          <p:cNvSpPr/>
          <p:nvPr/>
        </p:nvSpPr>
        <p:spPr>
          <a:xfrm>
            <a:off x="8261350" y="1276348"/>
            <a:ext cx="3492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Étapes de Validation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61350" y="168909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0" name="Text 38"/>
          <p:cNvSpPr/>
          <p:nvPr/>
        </p:nvSpPr>
        <p:spPr>
          <a:xfrm>
            <a:off x="8229600" y="1689098"/>
            <a:ext cx="3810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705850" y="1689098"/>
            <a:ext cx="2706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Connectivité réseau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705850" y="1879598"/>
            <a:ext cx="2698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Vérification communication entre PacketFence et AD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499057" y="16890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105544" y="65949"/>
                </a:moveTo>
                <a:lnTo>
                  <a:pt x="80739" y="105637"/>
                </a:lnTo>
                <a:cubicBezTo>
                  <a:pt x="79437" y="107714"/>
                  <a:pt x="77205" y="109017"/>
                  <a:pt x="74755" y="109141"/>
                </a:cubicBezTo>
                <a:cubicBezTo>
                  <a:pt x="72306" y="109265"/>
                  <a:pt x="69949" y="108148"/>
                  <a:pt x="68492" y="106164"/>
                </a:cubicBezTo>
                <a:lnTo>
                  <a:pt x="53609" y="86320"/>
                </a:lnTo>
                <a:cubicBezTo>
                  <a:pt x="51129" y="83034"/>
                  <a:pt x="51811" y="78383"/>
                  <a:pt x="55097" y="75902"/>
                </a:cubicBezTo>
                <a:cubicBezTo>
                  <a:pt x="58384" y="73422"/>
                  <a:pt x="63035" y="74104"/>
                  <a:pt x="65515" y="77391"/>
                </a:cubicBezTo>
                <a:lnTo>
                  <a:pt x="73887" y="88553"/>
                </a:lnTo>
                <a:lnTo>
                  <a:pt x="92925" y="58074"/>
                </a:lnTo>
                <a:cubicBezTo>
                  <a:pt x="95095" y="54601"/>
                  <a:pt x="99684" y="53516"/>
                  <a:pt x="103188" y="55718"/>
                </a:cubicBezTo>
                <a:cubicBezTo>
                  <a:pt x="106691" y="57919"/>
                  <a:pt x="107745" y="62477"/>
                  <a:pt x="105544" y="6598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4" name="Shape 42"/>
          <p:cNvSpPr/>
          <p:nvPr/>
        </p:nvSpPr>
        <p:spPr>
          <a:xfrm>
            <a:off x="8261350" y="216534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5" name="Text 43"/>
          <p:cNvSpPr/>
          <p:nvPr/>
        </p:nvSpPr>
        <p:spPr>
          <a:xfrm>
            <a:off x="8229600" y="2165348"/>
            <a:ext cx="3810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705850" y="2165348"/>
            <a:ext cx="2706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Cohérence domaine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705850" y="2355848"/>
            <a:ext cx="2698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Vérification Base DN et nom de domaine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499057" y="216534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105544" y="65949"/>
                </a:moveTo>
                <a:lnTo>
                  <a:pt x="80739" y="105637"/>
                </a:lnTo>
                <a:cubicBezTo>
                  <a:pt x="79437" y="107714"/>
                  <a:pt x="77205" y="109017"/>
                  <a:pt x="74755" y="109141"/>
                </a:cubicBezTo>
                <a:cubicBezTo>
                  <a:pt x="72306" y="109265"/>
                  <a:pt x="69949" y="108148"/>
                  <a:pt x="68492" y="106164"/>
                </a:cubicBezTo>
                <a:lnTo>
                  <a:pt x="53609" y="86320"/>
                </a:lnTo>
                <a:cubicBezTo>
                  <a:pt x="51129" y="83034"/>
                  <a:pt x="51811" y="78383"/>
                  <a:pt x="55097" y="75902"/>
                </a:cubicBezTo>
                <a:cubicBezTo>
                  <a:pt x="58384" y="73422"/>
                  <a:pt x="63035" y="74104"/>
                  <a:pt x="65515" y="77391"/>
                </a:cubicBezTo>
                <a:lnTo>
                  <a:pt x="73887" y="88553"/>
                </a:lnTo>
                <a:lnTo>
                  <a:pt x="92925" y="58074"/>
                </a:lnTo>
                <a:cubicBezTo>
                  <a:pt x="95095" y="54601"/>
                  <a:pt x="99684" y="53516"/>
                  <a:pt x="103188" y="55718"/>
                </a:cubicBezTo>
                <a:cubicBezTo>
                  <a:pt x="106691" y="57919"/>
                  <a:pt x="107745" y="62477"/>
                  <a:pt x="105544" y="6598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9" name="Shape 47"/>
          <p:cNvSpPr/>
          <p:nvPr/>
        </p:nvSpPr>
        <p:spPr>
          <a:xfrm>
            <a:off x="8261350" y="264159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0" name="Text 48"/>
          <p:cNvSpPr/>
          <p:nvPr/>
        </p:nvSpPr>
        <p:spPr>
          <a:xfrm>
            <a:off x="8229600" y="2641598"/>
            <a:ext cx="3810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705850" y="2641598"/>
            <a:ext cx="2706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Compte administrateur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705850" y="2832098"/>
            <a:ext cx="2698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 des credentials Bind DN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499057" y="26415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105544" y="65949"/>
                </a:moveTo>
                <a:lnTo>
                  <a:pt x="80739" y="105637"/>
                </a:lnTo>
                <a:cubicBezTo>
                  <a:pt x="79437" y="107714"/>
                  <a:pt x="77205" y="109017"/>
                  <a:pt x="74755" y="109141"/>
                </a:cubicBezTo>
                <a:cubicBezTo>
                  <a:pt x="72306" y="109265"/>
                  <a:pt x="69949" y="108148"/>
                  <a:pt x="68492" y="106164"/>
                </a:cubicBezTo>
                <a:lnTo>
                  <a:pt x="53609" y="86320"/>
                </a:lnTo>
                <a:cubicBezTo>
                  <a:pt x="51129" y="83034"/>
                  <a:pt x="51811" y="78383"/>
                  <a:pt x="55097" y="75902"/>
                </a:cubicBezTo>
                <a:cubicBezTo>
                  <a:pt x="58384" y="73422"/>
                  <a:pt x="63035" y="74104"/>
                  <a:pt x="65515" y="77391"/>
                </a:cubicBezTo>
                <a:lnTo>
                  <a:pt x="73887" y="88553"/>
                </a:lnTo>
                <a:lnTo>
                  <a:pt x="92925" y="58074"/>
                </a:lnTo>
                <a:cubicBezTo>
                  <a:pt x="95095" y="54601"/>
                  <a:pt x="99684" y="53516"/>
                  <a:pt x="103188" y="55718"/>
                </a:cubicBezTo>
                <a:cubicBezTo>
                  <a:pt x="106691" y="57919"/>
                  <a:pt x="107745" y="62477"/>
                  <a:pt x="105544" y="6598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4" name="Shape 52"/>
          <p:cNvSpPr/>
          <p:nvPr/>
        </p:nvSpPr>
        <p:spPr>
          <a:xfrm>
            <a:off x="8261350" y="311784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5" name="Text 53"/>
          <p:cNvSpPr/>
          <p:nvPr/>
        </p:nvSpPr>
        <p:spPr>
          <a:xfrm>
            <a:off x="8229600" y="3117848"/>
            <a:ext cx="3810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705850" y="3117848"/>
            <a:ext cx="2706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LDAP PacketFence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705850" y="3308348"/>
            <a:ext cx="2698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Connexion et recherche réussies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1499057" y="311784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105544" y="65949"/>
                </a:moveTo>
                <a:lnTo>
                  <a:pt x="80739" y="105637"/>
                </a:lnTo>
                <a:cubicBezTo>
                  <a:pt x="79437" y="107714"/>
                  <a:pt x="77205" y="109017"/>
                  <a:pt x="74755" y="109141"/>
                </a:cubicBezTo>
                <a:cubicBezTo>
                  <a:pt x="72306" y="109265"/>
                  <a:pt x="69949" y="108148"/>
                  <a:pt x="68492" y="106164"/>
                </a:cubicBezTo>
                <a:lnTo>
                  <a:pt x="53609" y="86320"/>
                </a:lnTo>
                <a:cubicBezTo>
                  <a:pt x="51129" y="83034"/>
                  <a:pt x="51811" y="78383"/>
                  <a:pt x="55097" y="75902"/>
                </a:cubicBezTo>
                <a:cubicBezTo>
                  <a:pt x="58384" y="73422"/>
                  <a:pt x="63035" y="74104"/>
                  <a:pt x="65515" y="77391"/>
                </a:cubicBezTo>
                <a:lnTo>
                  <a:pt x="73887" y="88553"/>
                </a:lnTo>
                <a:lnTo>
                  <a:pt x="92925" y="58074"/>
                </a:lnTo>
                <a:cubicBezTo>
                  <a:pt x="95095" y="54601"/>
                  <a:pt x="99684" y="53516"/>
                  <a:pt x="103188" y="55718"/>
                </a:cubicBezTo>
                <a:cubicBezTo>
                  <a:pt x="106691" y="57919"/>
                  <a:pt x="107745" y="62477"/>
                  <a:pt x="105544" y="6598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9" name="Shape 57"/>
          <p:cNvSpPr/>
          <p:nvPr/>
        </p:nvSpPr>
        <p:spPr>
          <a:xfrm>
            <a:off x="8261350" y="3657598"/>
            <a:ext cx="3413125" cy="873125"/>
          </a:xfrm>
          <a:custGeom>
            <a:avLst/>
            <a:gdLst/>
            <a:ahLst/>
            <a:cxnLst/>
            <a:rect l="l" t="t" r="r" b="b"/>
            <a:pathLst>
              <a:path w="3413125" h="873125">
                <a:moveTo>
                  <a:pt x="95249" y="0"/>
                </a:moveTo>
                <a:lnTo>
                  <a:pt x="3317876" y="0"/>
                </a:lnTo>
                <a:cubicBezTo>
                  <a:pt x="3370480" y="0"/>
                  <a:pt x="3413125" y="42645"/>
                  <a:pt x="3413125" y="95249"/>
                </a:cubicBezTo>
                <a:lnTo>
                  <a:pt x="3413125" y="777876"/>
                </a:lnTo>
                <a:cubicBezTo>
                  <a:pt x="3413125" y="830480"/>
                  <a:pt x="3370480" y="873125"/>
                  <a:pt x="3317876" y="873125"/>
                </a:cubicBezTo>
                <a:lnTo>
                  <a:pt x="95249" y="873125"/>
                </a:lnTo>
                <a:cubicBezTo>
                  <a:pt x="42645" y="873125"/>
                  <a:pt x="0" y="830480"/>
                  <a:pt x="0" y="777876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0071E3">
                  <a:alpha val="8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60" name="Shape 58"/>
          <p:cNvSpPr/>
          <p:nvPr/>
        </p:nvSpPr>
        <p:spPr>
          <a:xfrm>
            <a:off x="8404225" y="38163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55563" y="39688"/>
                </a:moveTo>
                <a:cubicBezTo>
                  <a:pt x="55563" y="35307"/>
                  <a:pt x="59119" y="31750"/>
                  <a:pt x="63500" y="31750"/>
                </a:cubicBezTo>
                <a:cubicBezTo>
                  <a:pt x="67881" y="31750"/>
                  <a:pt x="71438" y="35307"/>
                  <a:pt x="71438" y="39688"/>
                </a:cubicBezTo>
                <a:cubicBezTo>
                  <a:pt x="71438" y="44068"/>
                  <a:pt x="67881" y="47625"/>
                  <a:pt x="63500" y="47625"/>
                </a:cubicBezTo>
                <a:cubicBezTo>
                  <a:pt x="59119" y="47625"/>
                  <a:pt x="55563" y="44068"/>
                  <a:pt x="55563" y="39688"/>
                </a:cubicBezTo>
                <a:close/>
                <a:moveTo>
                  <a:pt x="53578" y="55563"/>
                </a:moveTo>
                <a:lnTo>
                  <a:pt x="65484" y="55563"/>
                </a:lnTo>
                <a:cubicBezTo>
                  <a:pt x="68783" y="55563"/>
                  <a:pt x="71438" y="58217"/>
                  <a:pt x="71438" y="61516"/>
                </a:cubicBezTo>
                <a:lnTo>
                  <a:pt x="71438" y="83344"/>
                </a:lnTo>
                <a:lnTo>
                  <a:pt x="73422" y="83344"/>
                </a:lnTo>
                <a:cubicBezTo>
                  <a:pt x="76721" y="83344"/>
                  <a:pt x="79375" y="85998"/>
                  <a:pt x="79375" y="89297"/>
                </a:cubicBezTo>
                <a:cubicBezTo>
                  <a:pt x="79375" y="92596"/>
                  <a:pt x="76721" y="95250"/>
                  <a:pt x="73422" y="95250"/>
                </a:cubicBezTo>
                <a:lnTo>
                  <a:pt x="53578" y="95250"/>
                </a:lnTo>
                <a:cubicBezTo>
                  <a:pt x="50279" y="95250"/>
                  <a:pt x="47625" y="92596"/>
                  <a:pt x="47625" y="89297"/>
                </a:cubicBezTo>
                <a:cubicBezTo>
                  <a:pt x="47625" y="85998"/>
                  <a:pt x="50279" y="83344"/>
                  <a:pt x="53578" y="83344"/>
                </a:cubicBezTo>
                <a:lnTo>
                  <a:pt x="59531" y="83344"/>
                </a:lnTo>
                <a:lnTo>
                  <a:pt x="59531" y="67469"/>
                </a:lnTo>
                <a:lnTo>
                  <a:pt x="53578" y="67469"/>
                </a:lnTo>
                <a:cubicBezTo>
                  <a:pt x="50279" y="67469"/>
                  <a:pt x="47625" y="64815"/>
                  <a:pt x="47625" y="61516"/>
                </a:cubicBezTo>
                <a:cubicBezTo>
                  <a:pt x="47625" y="58217"/>
                  <a:pt x="50279" y="55563"/>
                  <a:pt x="53578" y="5556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1" name="Text 59"/>
          <p:cNvSpPr/>
          <p:nvPr/>
        </p:nvSpPr>
        <p:spPr>
          <a:xfrm>
            <a:off x="8586788" y="3784598"/>
            <a:ext cx="3024188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L'intégration LDAP est validée</a:t>
            </a:r>
            <a:r>
              <a:rPr lang="en-US" sz="10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permettant à PacketFence d'interroger Active Directory pour l'authentification des utilisateurs NAC.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138" y="375138"/>
            <a:ext cx="11516751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kern="0" spc="118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 • Tests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5138" y="675249"/>
            <a:ext cx="11610535" cy="375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8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Client 802.1X et Tests d'Authentification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8890" y="1279222"/>
            <a:ext cx="5559552" cy="2595958"/>
          </a:xfrm>
          <a:custGeom>
            <a:avLst/>
            <a:gdLst/>
            <a:ahLst/>
            <a:cxnLst/>
            <a:rect l="l" t="t" r="r" b="b"/>
            <a:pathLst>
              <a:path w="5559552" h="2595958">
                <a:moveTo>
                  <a:pt x="150046" y="0"/>
                </a:moveTo>
                <a:lnTo>
                  <a:pt x="5409506" y="0"/>
                </a:lnTo>
                <a:cubicBezTo>
                  <a:pt x="5492374" y="0"/>
                  <a:pt x="5559552" y="67178"/>
                  <a:pt x="5559552" y="150046"/>
                </a:cubicBezTo>
                <a:lnTo>
                  <a:pt x="5559552" y="2445912"/>
                </a:lnTo>
                <a:cubicBezTo>
                  <a:pt x="5559552" y="2528780"/>
                  <a:pt x="5492374" y="2595958"/>
                  <a:pt x="5409506" y="2595958"/>
                </a:cubicBezTo>
                <a:lnTo>
                  <a:pt x="150046" y="2595958"/>
                </a:lnTo>
                <a:cubicBezTo>
                  <a:pt x="67178" y="2595958"/>
                  <a:pt x="0" y="2528780"/>
                  <a:pt x="0" y="2445912"/>
                </a:cubicBezTo>
                <a:lnTo>
                  <a:pt x="0" y="150046"/>
                </a:lnTo>
                <a:cubicBezTo>
                  <a:pt x="0" y="67178"/>
                  <a:pt x="67178" y="0"/>
                  <a:pt x="15004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135" dist="937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5" name="Shape 3"/>
          <p:cNvSpPr/>
          <p:nvPr/>
        </p:nvSpPr>
        <p:spPr>
          <a:xfrm>
            <a:off x="607724" y="1508055"/>
            <a:ext cx="525194" cy="525194"/>
          </a:xfrm>
          <a:custGeom>
            <a:avLst/>
            <a:gdLst/>
            <a:ahLst/>
            <a:cxnLst/>
            <a:rect l="l" t="t" r="r" b="b"/>
            <a:pathLst>
              <a:path w="525194" h="525194">
                <a:moveTo>
                  <a:pt x="112544" y="0"/>
                </a:moveTo>
                <a:lnTo>
                  <a:pt x="412650" y="0"/>
                </a:lnTo>
                <a:cubicBezTo>
                  <a:pt x="474806" y="0"/>
                  <a:pt x="525194" y="50388"/>
                  <a:pt x="525194" y="112544"/>
                </a:cubicBezTo>
                <a:lnTo>
                  <a:pt x="525194" y="412650"/>
                </a:lnTo>
                <a:cubicBezTo>
                  <a:pt x="525194" y="474806"/>
                  <a:pt x="474806" y="525194"/>
                  <a:pt x="412650" y="525194"/>
                </a:cubicBezTo>
                <a:lnTo>
                  <a:pt x="112544" y="525194"/>
                </a:lnTo>
                <a:cubicBezTo>
                  <a:pt x="50388" y="525194"/>
                  <a:pt x="0" y="474806"/>
                  <a:pt x="0" y="412650"/>
                </a:cubicBezTo>
                <a:lnTo>
                  <a:pt x="0" y="112544"/>
                </a:lnTo>
                <a:cubicBezTo>
                  <a:pt x="0" y="50429"/>
                  <a:pt x="50429" y="0"/>
                  <a:pt x="112544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729644" y="1658110"/>
            <a:ext cx="281354" cy="225083"/>
          </a:xfrm>
          <a:custGeom>
            <a:avLst/>
            <a:gdLst/>
            <a:ahLst/>
            <a:cxnLst/>
            <a:rect l="l" t="t" r="r" b="b"/>
            <a:pathLst>
              <a:path w="281354" h="225083">
                <a:moveTo>
                  <a:pt x="56271" y="14068"/>
                </a:moveTo>
                <a:cubicBezTo>
                  <a:pt x="40752" y="14068"/>
                  <a:pt x="28135" y="26685"/>
                  <a:pt x="28135" y="42203"/>
                </a:cubicBezTo>
                <a:lnTo>
                  <a:pt x="28135" y="147711"/>
                </a:lnTo>
                <a:lnTo>
                  <a:pt x="56271" y="147711"/>
                </a:lnTo>
                <a:lnTo>
                  <a:pt x="56271" y="42203"/>
                </a:lnTo>
                <a:lnTo>
                  <a:pt x="225083" y="42203"/>
                </a:lnTo>
                <a:lnTo>
                  <a:pt x="225083" y="147711"/>
                </a:lnTo>
                <a:lnTo>
                  <a:pt x="253218" y="147711"/>
                </a:lnTo>
                <a:lnTo>
                  <a:pt x="253218" y="42203"/>
                </a:lnTo>
                <a:cubicBezTo>
                  <a:pt x="253218" y="26685"/>
                  <a:pt x="240602" y="14068"/>
                  <a:pt x="225083" y="14068"/>
                </a:cubicBezTo>
                <a:lnTo>
                  <a:pt x="56271" y="14068"/>
                </a:lnTo>
                <a:close/>
                <a:moveTo>
                  <a:pt x="8441" y="168812"/>
                </a:moveTo>
                <a:cubicBezTo>
                  <a:pt x="3781" y="168812"/>
                  <a:pt x="0" y="172593"/>
                  <a:pt x="0" y="177253"/>
                </a:cubicBezTo>
                <a:cubicBezTo>
                  <a:pt x="0" y="195893"/>
                  <a:pt x="15123" y="211015"/>
                  <a:pt x="33762" y="211015"/>
                </a:cubicBezTo>
                <a:lnTo>
                  <a:pt x="247591" y="211015"/>
                </a:lnTo>
                <a:cubicBezTo>
                  <a:pt x="266231" y="211015"/>
                  <a:pt x="281354" y="195893"/>
                  <a:pt x="281354" y="177253"/>
                </a:cubicBezTo>
                <a:cubicBezTo>
                  <a:pt x="281354" y="172593"/>
                  <a:pt x="277573" y="168812"/>
                  <a:pt x="272913" y="168812"/>
                </a:cubicBezTo>
                <a:lnTo>
                  <a:pt x="8441" y="168812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1282974" y="1620596"/>
            <a:ext cx="2410265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2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Intégration au Domaine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7724" y="2183304"/>
            <a:ext cx="5176911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machine cliente Windows a été configurée dans le réseau interne NAC et </a:t>
            </a:r>
            <a:r>
              <a:rPr lang="en-US" sz="1182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jointe au domaine nac.lan</a:t>
            </a:r>
            <a:r>
              <a:rPr lang="en-US" sz="1182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7724" y="2821039"/>
            <a:ext cx="5101883" cy="825305"/>
          </a:xfrm>
          <a:custGeom>
            <a:avLst/>
            <a:gdLst/>
            <a:ahLst/>
            <a:cxnLst/>
            <a:rect l="l" t="t" r="r" b="b"/>
            <a:pathLst>
              <a:path w="5101883" h="825305">
                <a:moveTo>
                  <a:pt x="112539" y="0"/>
                </a:moveTo>
                <a:lnTo>
                  <a:pt x="4989345" y="0"/>
                </a:lnTo>
                <a:cubicBezTo>
                  <a:pt x="5051498" y="0"/>
                  <a:pt x="5101883" y="50385"/>
                  <a:pt x="5101883" y="112539"/>
                </a:cubicBezTo>
                <a:lnTo>
                  <a:pt x="5101883" y="712766"/>
                </a:lnTo>
                <a:cubicBezTo>
                  <a:pt x="5101883" y="774919"/>
                  <a:pt x="5051498" y="825305"/>
                  <a:pt x="4989345" y="825305"/>
                </a:cubicBezTo>
                <a:lnTo>
                  <a:pt x="112539" y="825305"/>
                </a:lnTo>
                <a:cubicBezTo>
                  <a:pt x="50385" y="825305"/>
                  <a:pt x="0" y="774919"/>
                  <a:pt x="0" y="712766"/>
                </a:cubicBezTo>
                <a:lnTo>
                  <a:pt x="0" y="112539"/>
                </a:lnTo>
                <a:cubicBezTo>
                  <a:pt x="0" y="50385"/>
                  <a:pt x="50385" y="0"/>
                  <a:pt x="112539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Shape 8"/>
          <p:cNvSpPr/>
          <p:nvPr/>
        </p:nvSpPr>
        <p:spPr>
          <a:xfrm>
            <a:off x="785915" y="3121040"/>
            <a:ext cx="225083" cy="225083"/>
          </a:xfrm>
          <a:custGeom>
            <a:avLst/>
            <a:gdLst/>
            <a:ahLst/>
            <a:cxnLst/>
            <a:rect l="l" t="t" r="r" b="b"/>
            <a:pathLst>
              <a:path w="225083" h="225083">
                <a:moveTo>
                  <a:pt x="84406" y="28135"/>
                </a:moveTo>
                <a:cubicBezTo>
                  <a:pt x="84406" y="20354"/>
                  <a:pt x="90693" y="14068"/>
                  <a:pt x="98474" y="14068"/>
                </a:cubicBezTo>
                <a:lnTo>
                  <a:pt x="126609" y="14068"/>
                </a:lnTo>
                <a:cubicBezTo>
                  <a:pt x="134390" y="14068"/>
                  <a:pt x="140677" y="20354"/>
                  <a:pt x="140677" y="28135"/>
                </a:cubicBezTo>
                <a:lnTo>
                  <a:pt x="140677" y="56271"/>
                </a:lnTo>
                <a:cubicBezTo>
                  <a:pt x="140677" y="64052"/>
                  <a:pt x="134390" y="70338"/>
                  <a:pt x="126609" y="70338"/>
                </a:cubicBezTo>
                <a:lnTo>
                  <a:pt x="123092" y="70338"/>
                </a:lnTo>
                <a:lnTo>
                  <a:pt x="123092" y="98474"/>
                </a:lnTo>
                <a:lnTo>
                  <a:pt x="175846" y="98474"/>
                </a:lnTo>
                <a:cubicBezTo>
                  <a:pt x="193343" y="98474"/>
                  <a:pt x="207498" y="112629"/>
                  <a:pt x="207498" y="130126"/>
                </a:cubicBezTo>
                <a:lnTo>
                  <a:pt x="207498" y="154745"/>
                </a:lnTo>
                <a:lnTo>
                  <a:pt x="211015" y="154745"/>
                </a:lnTo>
                <a:cubicBezTo>
                  <a:pt x="218797" y="154745"/>
                  <a:pt x="225083" y="161031"/>
                  <a:pt x="225083" y="168812"/>
                </a:cubicBezTo>
                <a:lnTo>
                  <a:pt x="225083" y="196948"/>
                </a:lnTo>
                <a:cubicBezTo>
                  <a:pt x="225083" y="204729"/>
                  <a:pt x="218797" y="211015"/>
                  <a:pt x="211015" y="211015"/>
                </a:cubicBezTo>
                <a:lnTo>
                  <a:pt x="182880" y="211015"/>
                </a:lnTo>
                <a:cubicBezTo>
                  <a:pt x="175099" y="211015"/>
                  <a:pt x="168812" y="204729"/>
                  <a:pt x="168812" y="196948"/>
                </a:cubicBezTo>
                <a:lnTo>
                  <a:pt x="168812" y="168812"/>
                </a:lnTo>
                <a:cubicBezTo>
                  <a:pt x="168812" y="161031"/>
                  <a:pt x="175099" y="154745"/>
                  <a:pt x="182880" y="154745"/>
                </a:cubicBezTo>
                <a:lnTo>
                  <a:pt x="186397" y="154745"/>
                </a:lnTo>
                <a:lnTo>
                  <a:pt x="186397" y="130126"/>
                </a:lnTo>
                <a:cubicBezTo>
                  <a:pt x="186397" y="124279"/>
                  <a:pt x="181693" y="119575"/>
                  <a:pt x="175846" y="119575"/>
                </a:cubicBezTo>
                <a:lnTo>
                  <a:pt x="123092" y="119575"/>
                </a:lnTo>
                <a:lnTo>
                  <a:pt x="123092" y="154745"/>
                </a:lnTo>
                <a:lnTo>
                  <a:pt x="126609" y="154745"/>
                </a:lnTo>
                <a:cubicBezTo>
                  <a:pt x="134390" y="154745"/>
                  <a:pt x="140677" y="161031"/>
                  <a:pt x="140677" y="168812"/>
                </a:cubicBezTo>
                <a:lnTo>
                  <a:pt x="140677" y="196948"/>
                </a:lnTo>
                <a:cubicBezTo>
                  <a:pt x="140677" y="204729"/>
                  <a:pt x="134390" y="211015"/>
                  <a:pt x="126609" y="211015"/>
                </a:cubicBezTo>
                <a:lnTo>
                  <a:pt x="98474" y="211015"/>
                </a:lnTo>
                <a:cubicBezTo>
                  <a:pt x="90693" y="211015"/>
                  <a:pt x="84406" y="204729"/>
                  <a:pt x="84406" y="196948"/>
                </a:cubicBezTo>
                <a:lnTo>
                  <a:pt x="84406" y="168812"/>
                </a:lnTo>
                <a:cubicBezTo>
                  <a:pt x="84406" y="161031"/>
                  <a:pt x="90693" y="154745"/>
                  <a:pt x="98474" y="154745"/>
                </a:cubicBezTo>
                <a:lnTo>
                  <a:pt x="101991" y="154745"/>
                </a:lnTo>
                <a:lnTo>
                  <a:pt x="101991" y="119575"/>
                </a:lnTo>
                <a:lnTo>
                  <a:pt x="49237" y="119575"/>
                </a:lnTo>
                <a:cubicBezTo>
                  <a:pt x="43390" y="119575"/>
                  <a:pt x="38686" y="124279"/>
                  <a:pt x="38686" y="130126"/>
                </a:cubicBezTo>
                <a:lnTo>
                  <a:pt x="38686" y="154745"/>
                </a:lnTo>
                <a:lnTo>
                  <a:pt x="42203" y="154745"/>
                </a:lnTo>
                <a:cubicBezTo>
                  <a:pt x="49984" y="154745"/>
                  <a:pt x="56271" y="161031"/>
                  <a:pt x="56271" y="168812"/>
                </a:cubicBezTo>
                <a:lnTo>
                  <a:pt x="56271" y="196948"/>
                </a:lnTo>
                <a:cubicBezTo>
                  <a:pt x="56271" y="204729"/>
                  <a:pt x="49984" y="211015"/>
                  <a:pt x="42203" y="211015"/>
                </a:cubicBezTo>
                <a:lnTo>
                  <a:pt x="14068" y="211015"/>
                </a:lnTo>
                <a:cubicBezTo>
                  <a:pt x="6287" y="211015"/>
                  <a:pt x="0" y="204729"/>
                  <a:pt x="0" y="196948"/>
                </a:cubicBezTo>
                <a:lnTo>
                  <a:pt x="0" y="168812"/>
                </a:lnTo>
                <a:cubicBezTo>
                  <a:pt x="0" y="161031"/>
                  <a:pt x="6287" y="154745"/>
                  <a:pt x="14068" y="154745"/>
                </a:cubicBezTo>
                <a:lnTo>
                  <a:pt x="17585" y="154745"/>
                </a:lnTo>
                <a:lnTo>
                  <a:pt x="17585" y="130126"/>
                </a:lnTo>
                <a:cubicBezTo>
                  <a:pt x="17585" y="112629"/>
                  <a:pt x="31740" y="98474"/>
                  <a:pt x="49237" y="98474"/>
                </a:cubicBezTo>
                <a:lnTo>
                  <a:pt x="101991" y="98474"/>
                </a:lnTo>
                <a:lnTo>
                  <a:pt x="101991" y="70338"/>
                </a:lnTo>
                <a:lnTo>
                  <a:pt x="98474" y="70338"/>
                </a:lnTo>
                <a:cubicBezTo>
                  <a:pt x="90693" y="70338"/>
                  <a:pt x="84406" y="64052"/>
                  <a:pt x="84406" y="56271"/>
                </a:cubicBezTo>
                <a:lnTo>
                  <a:pt x="84406" y="28135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Text 9"/>
          <p:cNvSpPr/>
          <p:nvPr/>
        </p:nvSpPr>
        <p:spPr>
          <a:xfrm>
            <a:off x="1151675" y="2971095"/>
            <a:ext cx="778412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51675" y="3196178"/>
            <a:ext cx="815926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2" b="1" dirty="0">
                <a:solidFill>
                  <a:srgbClr val="0071E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nac.lan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78890" y="4062751"/>
            <a:ext cx="5559552" cy="2746014"/>
          </a:xfrm>
          <a:custGeom>
            <a:avLst/>
            <a:gdLst/>
            <a:ahLst/>
            <a:cxnLst/>
            <a:rect l="l" t="t" r="r" b="b"/>
            <a:pathLst>
              <a:path w="5559552" h="2746014">
                <a:moveTo>
                  <a:pt x="150042" y="0"/>
                </a:moveTo>
                <a:lnTo>
                  <a:pt x="5409510" y="0"/>
                </a:lnTo>
                <a:cubicBezTo>
                  <a:pt x="5492376" y="0"/>
                  <a:pt x="5559552" y="67176"/>
                  <a:pt x="5559552" y="150042"/>
                </a:cubicBezTo>
                <a:lnTo>
                  <a:pt x="5559552" y="2595971"/>
                </a:lnTo>
                <a:cubicBezTo>
                  <a:pt x="5559552" y="2678782"/>
                  <a:pt x="5492320" y="2746014"/>
                  <a:pt x="5409510" y="2746014"/>
                </a:cubicBezTo>
                <a:lnTo>
                  <a:pt x="150042" y="2746014"/>
                </a:lnTo>
                <a:cubicBezTo>
                  <a:pt x="67176" y="2746014"/>
                  <a:pt x="0" y="2678837"/>
                  <a:pt x="0" y="2595971"/>
                </a:cubicBezTo>
                <a:lnTo>
                  <a:pt x="0" y="150042"/>
                </a:lnTo>
                <a:cubicBezTo>
                  <a:pt x="0" y="67176"/>
                  <a:pt x="67176" y="0"/>
                  <a:pt x="15004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135" dist="937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4" name="Shape 12"/>
          <p:cNvSpPr/>
          <p:nvPr/>
        </p:nvSpPr>
        <p:spPr>
          <a:xfrm>
            <a:off x="607724" y="4336485"/>
            <a:ext cx="525194" cy="525194"/>
          </a:xfrm>
          <a:custGeom>
            <a:avLst/>
            <a:gdLst/>
            <a:ahLst/>
            <a:cxnLst/>
            <a:rect l="l" t="t" r="r" b="b"/>
            <a:pathLst>
              <a:path w="525194" h="525194">
                <a:moveTo>
                  <a:pt x="112544" y="0"/>
                </a:moveTo>
                <a:lnTo>
                  <a:pt x="412650" y="0"/>
                </a:lnTo>
                <a:cubicBezTo>
                  <a:pt x="474806" y="0"/>
                  <a:pt x="525194" y="50388"/>
                  <a:pt x="525194" y="112544"/>
                </a:cubicBezTo>
                <a:lnTo>
                  <a:pt x="525194" y="412650"/>
                </a:lnTo>
                <a:cubicBezTo>
                  <a:pt x="525194" y="474806"/>
                  <a:pt x="474806" y="525194"/>
                  <a:pt x="412650" y="525194"/>
                </a:cubicBezTo>
                <a:lnTo>
                  <a:pt x="112544" y="525194"/>
                </a:lnTo>
                <a:cubicBezTo>
                  <a:pt x="50388" y="525194"/>
                  <a:pt x="0" y="474806"/>
                  <a:pt x="0" y="412650"/>
                </a:cubicBezTo>
                <a:lnTo>
                  <a:pt x="0" y="112544"/>
                </a:lnTo>
                <a:cubicBezTo>
                  <a:pt x="0" y="50429"/>
                  <a:pt x="50429" y="0"/>
                  <a:pt x="112544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Shape 13"/>
          <p:cNvSpPr/>
          <p:nvPr/>
        </p:nvSpPr>
        <p:spPr>
          <a:xfrm>
            <a:off x="757780" y="4486541"/>
            <a:ext cx="225083" cy="225083"/>
          </a:xfrm>
          <a:custGeom>
            <a:avLst/>
            <a:gdLst/>
            <a:ahLst/>
            <a:cxnLst/>
            <a:rect l="l" t="t" r="r" b="b"/>
            <a:pathLst>
              <a:path w="225083" h="225083">
                <a:moveTo>
                  <a:pt x="147711" y="154745"/>
                </a:moveTo>
                <a:cubicBezTo>
                  <a:pt x="190441" y="154745"/>
                  <a:pt x="225083" y="120103"/>
                  <a:pt x="225083" y="77372"/>
                </a:cubicBezTo>
                <a:cubicBezTo>
                  <a:pt x="225083" y="34642"/>
                  <a:pt x="190441" y="0"/>
                  <a:pt x="147711" y="0"/>
                </a:cubicBezTo>
                <a:cubicBezTo>
                  <a:pt x="104980" y="0"/>
                  <a:pt x="70338" y="34642"/>
                  <a:pt x="70338" y="77372"/>
                </a:cubicBezTo>
                <a:cubicBezTo>
                  <a:pt x="70338" y="85593"/>
                  <a:pt x="71613" y="93550"/>
                  <a:pt x="73987" y="100980"/>
                </a:cubicBezTo>
                <a:lnTo>
                  <a:pt x="3077" y="171890"/>
                </a:lnTo>
                <a:cubicBezTo>
                  <a:pt x="1099" y="173868"/>
                  <a:pt x="0" y="176550"/>
                  <a:pt x="0" y="179363"/>
                </a:cubicBezTo>
                <a:lnTo>
                  <a:pt x="0" y="214532"/>
                </a:lnTo>
                <a:cubicBezTo>
                  <a:pt x="0" y="220379"/>
                  <a:pt x="4704" y="225083"/>
                  <a:pt x="10551" y="225083"/>
                </a:cubicBezTo>
                <a:lnTo>
                  <a:pt x="45720" y="225083"/>
                </a:lnTo>
                <a:cubicBezTo>
                  <a:pt x="51567" y="225083"/>
                  <a:pt x="56271" y="220379"/>
                  <a:pt x="56271" y="214532"/>
                </a:cubicBezTo>
                <a:lnTo>
                  <a:pt x="56271" y="196948"/>
                </a:lnTo>
                <a:lnTo>
                  <a:pt x="73855" y="196948"/>
                </a:lnTo>
                <a:cubicBezTo>
                  <a:pt x="79702" y="196948"/>
                  <a:pt x="84406" y="192244"/>
                  <a:pt x="84406" y="186397"/>
                </a:cubicBezTo>
                <a:lnTo>
                  <a:pt x="84406" y="168812"/>
                </a:lnTo>
                <a:lnTo>
                  <a:pt x="101991" y="168812"/>
                </a:lnTo>
                <a:cubicBezTo>
                  <a:pt x="104804" y="168812"/>
                  <a:pt x="107486" y="167713"/>
                  <a:pt x="109464" y="165735"/>
                </a:cubicBezTo>
                <a:lnTo>
                  <a:pt x="124103" y="151096"/>
                </a:lnTo>
                <a:cubicBezTo>
                  <a:pt x="131533" y="153470"/>
                  <a:pt x="139490" y="154745"/>
                  <a:pt x="147711" y="154745"/>
                </a:cubicBezTo>
                <a:close/>
                <a:moveTo>
                  <a:pt x="165295" y="42203"/>
                </a:moveTo>
                <a:cubicBezTo>
                  <a:pt x="175001" y="42203"/>
                  <a:pt x="182880" y="50082"/>
                  <a:pt x="182880" y="59788"/>
                </a:cubicBezTo>
                <a:cubicBezTo>
                  <a:pt x="182880" y="69493"/>
                  <a:pt x="175001" y="77372"/>
                  <a:pt x="165295" y="77372"/>
                </a:cubicBezTo>
                <a:cubicBezTo>
                  <a:pt x="155590" y="77372"/>
                  <a:pt x="147711" y="69493"/>
                  <a:pt x="147711" y="59788"/>
                </a:cubicBezTo>
                <a:cubicBezTo>
                  <a:pt x="147711" y="50082"/>
                  <a:pt x="155590" y="42203"/>
                  <a:pt x="165295" y="4220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6" name="Text 14"/>
          <p:cNvSpPr/>
          <p:nvPr/>
        </p:nvSpPr>
        <p:spPr>
          <a:xfrm>
            <a:off x="1282974" y="4449027"/>
            <a:ext cx="1866314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2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Activation 802.1X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7724" y="5011734"/>
            <a:ext cx="5101883" cy="487680"/>
          </a:xfrm>
          <a:custGeom>
            <a:avLst/>
            <a:gdLst/>
            <a:ahLst/>
            <a:cxnLst/>
            <a:rect l="l" t="t" r="r" b="b"/>
            <a:pathLst>
              <a:path w="5101883" h="487680">
                <a:moveTo>
                  <a:pt x="112542" y="0"/>
                </a:moveTo>
                <a:lnTo>
                  <a:pt x="4989341" y="0"/>
                </a:lnTo>
                <a:cubicBezTo>
                  <a:pt x="5051496" y="0"/>
                  <a:pt x="5101883" y="50387"/>
                  <a:pt x="5101883" y="112542"/>
                </a:cubicBezTo>
                <a:lnTo>
                  <a:pt x="5101883" y="375138"/>
                </a:lnTo>
                <a:cubicBezTo>
                  <a:pt x="5101883" y="437293"/>
                  <a:pt x="5051496" y="487680"/>
                  <a:pt x="4989341" y="487680"/>
                </a:cubicBezTo>
                <a:lnTo>
                  <a:pt x="112542" y="487680"/>
                </a:lnTo>
                <a:cubicBezTo>
                  <a:pt x="50428" y="487680"/>
                  <a:pt x="0" y="437252"/>
                  <a:pt x="0" y="375138"/>
                </a:cubicBezTo>
                <a:lnTo>
                  <a:pt x="0" y="112542"/>
                </a:lnTo>
                <a:cubicBezTo>
                  <a:pt x="0" y="50428"/>
                  <a:pt x="50428" y="0"/>
                  <a:pt x="112542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8" name="Shape 16"/>
          <p:cNvSpPr/>
          <p:nvPr/>
        </p:nvSpPr>
        <p:spPr>
          <a:xfrm>
            <a:off x="731989" y="5161790"/>
            <a:ext cx="211015" cy="187569"/>
          </a:xfrm>
          <a:custGeom>
            <a:avLst/>
            <a:gdLst/>
            <a:ahLst/>
            <a:cxnLst/>
            <a:rect l="l" t="t" r="r" b="b"/>
            <a:pathLst>
              <a:path w="211015" h="187569">
                <a:moveTo>
                  <a:pt x="70338" y="23446"/>
                </a:moveTo>
                <a:cubicBezTo>
                  <a:pt x="31506" y="23446"/>
                  <a:pt x="0" y="54952"/>
                  <a:pt x="0" y="93785"/>
                </a:cubicBezTo>
                <a:cubicBezTo>
                  <a:pt x="0" y="132617"/>
                  <a:pt x="31506" y="164123"/>
                  <a:pt x="70338" y="164123"/>
                </a:cubicBezTo>
                <a:lnTo>
                  <a:pt x="140677" y="164123"/>
                </a:lnTo>
                <a:cubicBezTo>
                  <a:pt x="179510" y="164123"/>
                  <a:pt x="211015" y="132617"/>
                  <a:pt x="211015" y="93785"/>
                </a:cubicBezTo>
                <a:cubicBezTo>
                  <a:pt x="211015" y="54952"/>
                  <a:pt x="179510" y="23446"/>
                  <a:pt x="140677" y="23446"/>
                </a:cubicBezTo>
                <a:lnTo>
                  <a:pt x="70338" y="23446"/>
                </a:lnTo>
                <a:close/>
                <a:moveTo>
                  <a:pt x="140677" y="58615"/>
                </a:moveTo>
                <a:cubicBezTo>
                  <a:pt x="160087" y="58615"/>
                  <a:pt x="175846" y="74374"/>
                  <a:pt x="175846" y="93785"/>
                </a:cubicBezTo>
                <a:cubicBezTo>
                  <a:pt x="175846" y="113195"/>
                  <a:pt x="160087" y="128954"/>
                  <a:pt x="140677" y="128954"/>
                </a:cubicBezTo>
                <a:cubicBezTo>
                  <a:pt x="121266" y="128954"/>
                  <a:pt x="105508" y="113195"/>
                  <a:pt x="105508" y="93785"/>
                </a:cubicBezTo>
                <a:cubicBezTo>
                  <a:pt x="105508" y="74374"/>
                  <a:pt x="121266" y="58615"/>
                  <a:pt x="140677" y="58615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9" name="Text 17"/>
          <p:cNvSpPr/>
          <p:nvPr/>
        </p:nvSpPr>
        <p:spPr>
          <a:xfrm>
            <a:off x="1067269" y="5143033"/>
            <a:ext cx="825305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IEEE 802.1X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16657" y="5124276"/>
            <a:ext cx="581465" cy="262597"/>
          </a:xfrm>
          <a:custGeom>
            <a:avLst/>
            <a:gdLst/>
            <a:ahLst/>
            <a:cxnLst/>
            <a:rect l="l" t="t" r="r" b="b"/>
            <a:pathLst>
              <a:path w="581465" h="262597">
                <a:moveTo>
                  <a:pt x="131298" y="0"/>
                </a:moveTo>
                <a:lnTo>
                  <a:pt x="450166" y="0"/>
                </a:lnTo>
                <a:cubicBezTo>
                  <a:pt x="522632" y="0"/>
                  <a:pt x="581465" y="58833"/>
                  <a:pt x="581465" y="131298"/>
                </a:cubicBezTo>
                <a:lnTo>
                  <a:pt x="581465" y="131298"/>
                </a:lnTo>
                <a:cubicBezTo>
                  <a:pt x="581465" y="203764"/>
                  <a:pt x="522632" y="262597"/>
                  <a:pt x="450166" y="262597"/>
                </a:cubicBezTo>
                <a:lnTo>
                  <a:pt x="131298" y="262597"/>
                </a:lnTo>
                <a:cubicBezTo>
                  <a:pt x="58784" y="262597"/>
                  <a:pt x="0" y="203813"/>
                  <a:pt x="0" y="131298"/>
                </a:cubicBezTo>
                <a:lnTo>
                  <a:pt x="0" y="131298"/>
                </a:lnTo>
                <a:cubicBezTo>
                  <a:pt x="0" y="58784"/>
                  <a:pt x="58784" y="0"/>
                  <a:pt x="131298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1" name="Text 19"/>
          <p:cNvSpPr/>
          <p:nvPr/>
        </p:nvSpPr>
        <p:spPr>
          <a:xfrm>
            <a:off x="5016657" y="5124276"/>
            <a:ext cx="647114" cy="262597"/>
          </a:xfrm>
          <a:prstGeom prst="rect">
            <a:avLst/>
          </a:prstGeom>
          <a:noFill/>
          <a:ln/>
        </p:spPr>
        <p:txBody>
          <a:bodyPr wrap="square" lIns="112542" tIns="37514" rIns="112542" bIns="37514" rtlCol="0" anchor="ctr"/>
          <a:lstStyle/>
          <a:p>
            <a:pPr>
              <a:lnSpc>
                <a:spcPct val="120000"/>
              </a:lnSpc>
            </a:pPr>
            <a:r>
              <a:rPr lang="en-US" sz="103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Activé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7724" y="5611956"/>
            <a:ext cx="5101883" cy="450166"/>
          </a:xfrm>
          <a:custGeom>
            <a:avLst/>
            <a:gdLst/>
            <a:ahLst/>
            <a:cxnLst/>
            <a:rect l="l" t="t" r="r" b="b"/>
            <a:pathLst>
              <a:path w="5101883" h="450166">
                <a:moveTo>
                  <a:pt x="112542" y="0"/>
                </a:moveTo>
                <a:lnTo>
                  <a:pt x="4989342" y="0"/>
                </a:lnTo>
                <a:cubicBezTo>
                  <a:pt x="5051497" y="0"/>
                  <a:pt x="5101883" y="50387"/>
                  <a:pt x="5101883" y="112542"/>
                </a:cubicBezTo>
                <a:lnTo>
                  <a:pt x="5101883" y="337625"/>
                </a:lnTo>
                <a:cubicBezTo>
                  <a:pt x="5101883" y="399780"/>
                  <a:pt x="5051497" y="450166"/>
                  <a:pt x="4989342" y="450166"/>
                </a:cubicBezTo>
                <a:lnTo>
                  <a:pt x="112542" y="450166"/>
                </a:lnTo>
                <a:cubicBezTo>
                  <a:pt x="50387" y="450166"/>
                  <a:pt x="0" y="399780"/>
                  <a:pt x="0" y="337625"/>
                </a:cubicBezTo>
                <a:lnTo>
                  <a:pt x="0" y="112542"/>
                </a:lnTo>
                <a:cubicBezTo>
                  <a:pt x="0" y="50387"/>
                  <a:pt x="50387" y="0"/>
                  <a:pt x="112542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Shape 21"/>
          <p:cNvSpPr/>
          <p:nvPr/>
        </p:nvSpPr>
        <p:spPr>
          <a:xfrm>
            <a:off x="743712" y="5743254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93785" y="0"/>
                </a:moveTo>
                <a:cubicBezTo>
                  <a:pt x="95470" y="0"/>
                  <a:pt x="97155" y="366"/>
                  <a:pt x="98694" y="1062"/>
                </a:cubicBezTo>
                <a:lnTo>
                  <a:pt x="167713" y="30333"/>
                </a:lnTo>
                <a:cubicBezTo>
                  <a:pt x="175773" y="33740"/>
                  <a:pt x="181781" y="41690"/>
                  <a:pt x="181744" y="51288"/>
                </a:cubicBezTo>
                <a:cubicBezTo>
                  <a:pt x="181561" y="87630"/>
                  <a:pt x="166614" y="154122"/>
                  <a:pt x="103493" y="184345"/>
                </a:cubicBezTo>
                <a:cubicBezTo>
                  <a:pt x="97375" y="187276"/>
                  <a:pt x="90268" y="187276"/>
                  <a:pt x="84150" y="184345"/>
                </a:cubicBezTo>
                <a:cubicBezTo>
                  <a:pt x="20992" y="154122"/>
                  <a:pt x="6081" y="87630"/>
                  <a:pt x="5898" y="51288"/>
                </a:cubicBezTo>
                <a:cubicBezTo>
                  <a:pt x="5862" y="41690"/>
                  <a:pt x="11870" y="33740"/>
                  <a:pt x="19929" y="30333"/>
                </a:cubicBezTo>
                <a:lnTo>
                  <a:pt x="88912" y="1062"/>
                </a:lnTo>
                <a:cubicBezTo>
                  <a:pt x="90451" y="366"/>
                  <a:pt x="92099" y="0"/>
                  <a:pt x="93785" y="0"/>
                </a:cubicBezTo>
                <a:close/>
                <a:moveTo>
                  <a:pt x="93785" y="24472"/>
                </a:moveTo>
                <a:lnTo>
                  <a:pt x="93785" y="162987"/>
                </a:lnTo>
                <a:cubicBezTo>
                  <a:pt x="144340" y="138515"/>
                  <a:pt x="157932" y="84296"/>
                  <a:pt x="158262" y="51838"/>
                </a:cubicBezTo>
                <a:lnTo>
                  <a:pt x="93785" y="24509"/>
                </a:lnTo>
                <a:lnTo>
                  <a:pt x="93785" y="24509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4" name="Text 22"/>
          <p:cNvSpPr/>
          <p:nvPr/>
        </p:nvSpPr>
        <p:spPr>
          <a:xfrm>
            <a:off x="1067269" y="5724498"/>
            <a:ext cx="656492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Méthode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265186" y="5724498"/>
            <a:ext cx="412652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PEAP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07724" y="6174664"/>
            <a:ext cx="5101883" cy="450166"/>
          </a:xfrm>
          <a:custGeom>
            <a:avLst/>
            <a:gdLst/>
            <a:ahLst/>
            <a:cxnLst/>
            <a:rect l="l" t="t" r="r" b="b"/>
            <a:pathLst>
              <a:path w="5101883" h="450166">
                <a:moveTo>
                  <a:pt x="112542" y="0"/>
                </a:moveTo>
                <a:lnTo>
                  <a:pt x="4989342" y="0"/>
                </a:lnTo>
                <a:cubicBezTo>
                  <a:pt x="5051497" y="0"/>
                  <a:pt x="5101883" y="50387"/>
                  <a:pt x="5101883" y="112542"/>
                </a:cubicBezTo>
                <a:lnTo>
                  <a:pt x="5101883" y="337625"/>
                </a:lnTo>
                <a:cubicBezTo>
                  <a:pt x="5101883" y="399780"/>
                  <a:pt x="5051497" y="450166"/>
                  <a:pt x="4989342" y="450166"/>
                </a:cubicBezTo>
                <a:lnTo>
                  <a:pt x="112542" y="450166"/>
                </a:lnTo>
                <a:cubicBezTo>
                  <a:pt x="50387" y="450166"/>
                  <a:pt x="0" y="399780"/>
                  <a:pt x="0" y="337625"/>
                </a:cubicBezTo>
                <a:lnTo>
                  <a:pt x="0" y="112542"/>
                </a:lnTo>
                <a:cubicBezTo>
                  <a:pt x="0" y="50387"/>
                  <a:pt x="50387" y="0"/>
                  <a:pt x="112542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7" name="Shape 25"/>
          <p:cNvSpPr/>
          <p:nvPr/>
        </p:nvSpPr>
        <p:spPr>
          <a:xfrm>
            <a:off x="755435" y="6305962"/>
            <a:ext cx="164123" cy="187569"/>
          </a:xfrm>
          <a:custGeom>
            <a:avLst/>
            <a:gdLst/>
            <a:ahLst/>
            <a:cxnLst/>
            <a:rect l="l" t="t" r="r" b="b"/>
            <a:pathLst>
              <a:path w="164123" h="187569">
                <a:moveTo>
                  <a:pt x="82062" y="90854"/>
                </a:moveTo>
                <a:cubicBezTo>
                  <a:pt x="106325" y="90854"/>
                  <a:pt x="126023" y="71155"/>
                  <a:pt x="126023" y="46892"/>
                </a:cubicBezTo>
                <a:cubicBezTo>
                  <a:pt x="126023" y="22629"/>
                  <a:pt x="106325" y="2931"/>
                  <a:pt x="82062" y="2931"/>
                </a:cubicBezTo>
                <a:cubicBezTo>
                  <a:pt x="57799" y="2931"/>
                  <a:pt x="38100" y="22629"/>
                  <a:pt x="38100" y="46892"/>
                </a:cubicBezTo>
                <a:cubicBezTo>
                  <a:pt x="38100" y="71155"/>
                  <a:pt x="57799" y="90854"/>
                  <a:pt x="82062" y="90854"/>
                </a:cubicBezTo>
                <a:close/>
                <a:moveTo>
                  <a:pt x="71181" y="111369"/>
                </a:moveTo>
                <a:cubicBezTo>
                  <a:pt x="35096" y="111369"/>
                  <a:pt x="5862" y="140604"/>
                  <a:pt x="5862" y="176689"/>
                </a:cubicBezTo>
                <a:cubicBezTo>
                  <a:pt x="5862" y="182697"/>
                  <a:pt x="10734" y="187569"/>
                  <a:pt x="16742" y="187569"/>
                </a:cubicBezTo>
                <a:lnTo>
                  <a:pt x="147381" y="187569"/>
                </a:lnTo>
                <a:cubicBezTo>
                  <a:pt x="153389" y="187569"/>
                  <a:pt x="158262" y="182697"/>
                  <a:pt x="158262" y="176689"/>
                </a:cubicBezTo>
                <a:cubicBezTo>
                  <a:pt x="158262" y="140604"/>
                  <a:pt x="129027" y="111369"/>
                  <a:pt x="92942" y="111369"/>
                </a:cubicBezTo>
                <a:lnTo>
                  <a:pt x="71181" y="111369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1067269" y="6287205"/>
            <a:ext cx="1097280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Authentification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269662" y="6287205"/>
            <a:ext cx="1406769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Utilisateur Windows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47697" y="1279222"/>
            <a:ext cx="5559552" cy="3261829"/>
          </a:xfrm>
          <a:custGeom>
            <a:avLst/>
            <a:gdLst/>
            <a:ahLst/>
            <a:cxnLst/>
            <a:rect l="l" t="t" r="r" b="b"/>
            <a:pathLst>
              <a:path w="5559552" h="3261829">
                <a:moveTo>
                  <a:pt x="150044" y="0"/>
                </a:moveTo>
                <a:lnTo>
                  <a:pt x="5409508" y="0"/>
                </a:lnTo>
                <a:cubicBezTo>
                  <a:pt x="5492375" y="0"/>
                  <a:pt x="5559552" y="67177"/>
                  <a:pt x="5559552" y="150044"/>
                </a:cubicBezTo>
                <a:lnTo>
                  <a:pt x="5559552" y="3111785"/>
                </a:lnTo>
                <a:cubicBezTo>
                  <a:pt x="5559552" y="3194652"/>
                  <a:pt x="5492375" y="3261829"/>
                  <a:pt x="5409508" y="3261829"/>
                </a:cubicBezTo>
                <a:lnTo>
                  <a:pt x="150044" y="3261829"/>
                </a:lnTo>
                <a:cubicBezTo>
                  <a:pt x="67177" y="3261829"/>
                  <a:pt x="0" y="3194652"/>
                  <a:pt x="0" y="3111785"/>
                </a:cubicBezTo>
                <a:lnTo>
                  <a:pt x="0" y="150044"/>
                </a:lnTo>
                <a:cubicBezTo>
                  <a:pt x="0" y="67233"/>
                  <a:pt x="67233" y="0"/>
                  <a:pt x="15004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135" dist="937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31" name="Shape 29"/>
          <p:cNvSpPr/>
          <p:nvPr/>
        </p:nvSpPr>
        <p:spPr>
          <a:xfrm>
            <a:off x="6476531" y="1508055"/>
            <a:ext cx="525194" cy="525194"/>
          </a:xfrm>
          <a:custGeom>
            <a:avLst/>
            <a:gdLst/>
            <a:ahLst/>
            <a:cxnLst/>
            <a:rect l="l" t="t" r="r" b="b"/>
            <a:pathLst>
              <a:path w="525194" h="525194">
                <a:moveTo>
                  <a:pt x="112544" y="0"/>
                </a:moveTo>
                <a:lnTo>
                  <a:pt x="412650" y="0"/>
                </a:lnTo>
                <a:cubicBezTo>
                  <a:pt x="474806" y="0"/>
                  <a:pt x="525194" y="50388"/>
                  <a:pt x="525194" y="112544"/>
                </a:cubicBezTo>
                <a:lnTo>
                  <a:pt x="525194" y="412650"/>
                </a:lnTo>
                <a:cubicBezTo>
                  <a:pt x="525194" y="474806"/>
                  <a:pt x="474806" y="525194"/>
                  <a:pt x="412650" y="525194"/>
                </a:cubicBezTo>
                <a:lnTo>
                  <a:pt x="112544" y="525194"/>
                </a:lnTo>
                <a:cubicBezTo>
                  <a:pt x="50388" y="525194"/>
                  <a:pt x="0" y="474806"/>
                  <a:pt x="0" y="412650"/>
                </a:cubicBezTo>
                <a:lnTo>
                  <a:pt x="0" y="112544"/>
                </a:lnTo>
                <a:cubicBezTo>
                  <a:pt x="0" y="50429"/>
                  <a:pt x="50429" y="0"/>
                  <a:pt x="112544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2" name="Shape 30"/>
          <p:cNvSpPr/>
          <p:nvPr/>
        </p:nvSpPr>
        <p:spPr>
          <a:xfrm>
            <a:off x="6626587" y="1658110"/>
            <a:ext cx="225083" cy="225083"/>
          </a:xfrm>
          <a:custGeom>
            <a:avLst/>
            <a:gdLst/>
            <a:ahLst/>
            <a:cxnLst/>
            <a:rect l="l" t="t" r="r" b="b"/>
            <a:pathLst>
              <a:path w="225083" h="225083">
                <a:moveTo>
                  <a:pt x="150612" y="4132"/>
                </a:moveTo>
                <a:cubicBezTo>
                  <a:pt x="145117" y="-1363"/>
                  <a:pt x="136193" y="-1363"/>
                  <a:pt x="130698" y="4132"/>
                </a:cubicBezTo>
                <a:cubicBezTo>
                  <a:pt x="125202" y="9628"/>
                  <a:pt x="125202" y="18552"/>
                  <a:pt x="130698" y="24047"/>
                </a:cubicBezTo>
                <a:lnTo>
                  <a:pt x="134830" y="28135"/>
                </a:lnTo>
                <a:lnTo>
                  <a:pt x="12353" y="150612"/>
                </a:lnTo>
                <a:cubicBezTo>
                  <a:pt x="4440" y="158525"/>
                  <a:pt x="0" y="169252"/>
                  <a:pt x="0" y="180462"/>
                </a:cubicBezTo>
                <a:lnTo>
                  <a:pt x="0" y="182880"/>
                </a:lnTo>
                <a:cubicBezTo>
                  <a:pt x="0" y="206180"/>
                  <a:pt x="18903" y="225083"/>
                  <a:pt x="42203" y="225083"/>
                </a:cubicBezTo>
                <a:lnTo>
                  <a:pt x="44621" y="225083"/>
                </a:lnTo>
                <a:cubicBezTo>
                  <a:pt x="55831" y="225083"/>
                  <a:pt x="66558" y="220643"/>
                  <a:pt x="74471" y="212730"/>
                </a:cubicBezTo>
                <a:lnTo>
                  <a:pt x="196948" y="90253"/>
                </a:lnTo>
                <a:lnTo>
                  <a:pt x="201080" y="94385"/>
                </a:lnTo>
                <a:cubicBezTo>
                  <a:pt x="206575" y="99881"/>
                  <a:pt x="215499" y="99881"/>
                  <a:pt x="220995" y="94385"/>
                </a:cubicBezTo>
                <a:cubicBezTo>
                  <a:pt x="226490" y="88890"/>
                  <a:pt x="226490" y="79966"/>
                  <a:pt x="220995" y="74471"/>
                </a:cubicBezTo>
                <a:lnTo>
                  <a:pt x="150656" y="4132"/>
                </a:lnTo>
                <a:close/>
                <a:moveTo>
                  <a:pt x="90253" y="112542"/>
                </a:moveTo>
                <a:lnTo>
                  <a:pt x="154745" y="48050"/>
                </a:lnTo>
                <a:lnTo>
                  <a:pt x="177033" y="70338"/>
                </a:lnTo>
                <a:lnTo>
                  <a:pt x="134830" y="112542"/>
                </a:lnTo>
                <a:lnTo>
                  <a:pt x="90209" y="112542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3" name="Text 31"/>
          <p:cNvSpPr/>
          <p:nvPr/>
        </p:nvSpPr>
        <p:spPr>
          <a:xfrm>
            <a:off x="7151780" y="1620596"/>
            <a:ext cx="1875692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2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Scénarios de Test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80283" y="2187055"/>
            <a:ext cx="5100007" cy="982863"/>
          </a:xfrm>
          <a:custGeom>
            <a:avLst/>
            <a:gdLst/>
            <a:ahLst/>
            <a:cxnLst/>
            <a:rect l="l" t="t" r="r" b="b"/>
            <a:pathLst>
              <a:path w="5100007" h="982863">
                <a:moveTo>
                  <a:pt x="112538" y="0"/>
                </a:moveTo>
                <a:lnTo>
                  <a:pt x="4987470" y="0"/>
                </a:lnTo>
                <a:cubicBezTo>
                  <a:pt x="5049623" y="0"/>
                  <a:pt x="5100007" y="50385"/>
                  <a:pt x="5100007" y="112538"/>
                </a:cubicBezTo>
                <a:lnTo>
                  <a:pt x="5100007" y="870325"/>
                </a:lnTo>
                <a:cubicBezTo>
                  <a:pt x="5100007" y="932478"/>
                  <a:pt x="5049623" y="982863"/>
                  <a:pt x="4987470" y="982863"/>
                </a:cubicBezTo>
                <a:lnTo>
                  <a:pt x="112538" y="982863"/>
                </a:lnTo>
                <a:cubicBezTo>
                  <a:pt x="50385" y="982863"/>
                  <a:pt x="0" y="932478"/>
                  <a:pt x="0" y="870325"/>
                </a:cubicBezTo>
                <a:lnTo>
                  <a:pt x="0" y="112538"/>
                </a:lnTo>
                <a:cubicBezTo>
                  <a:pt x="0" y="50426"/>
                  <a:pt x="50426" y="0"/>
                  <a:pt x="112538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5" name="Shape 33"/>
          <p:cNvSpPr/>
          <p:nvPr/>
        </p:nvSpPr>
        <p:spPr>
          <a:xfrm>
            <a:off x="6634089" y="2434654"/>
            <a:ext cx="281354" cy="225083"/>
          </a:xfrm>
          <a:custGeom>
            <a:avLst/>
            <a:gdLst/>
            <a:ahLst/>
            <a:cxnLst/>
            <a:rect l="l" t="t" r="r" b="b"/>
            <a:pathLst>
              <a:path w="281354" h="225083">
                <a:moveTo>
                  <a:pt x="59788" y="56271"/>
                </a:moveTo>
                <a:cubicBezTo>
                  <a:pt x="59788" y="27155"/>
                  <a:pt x="83426" y="3517"/>
                  <a:pt x="112542" y="3517"/>
                </a:cubicBezTo>
                <a:cubicBezTo>
                  <a:pt x="141657" y="3517"/>
                  <a:pt x="165295" y="27155"/>
                  <a:pt x="165295" y="56271"/>
                </a:cubicBezTo>
                <a:cubicBezTo>
                  <a:pt x="165295" y="85386"/>
                  <a:pt x="141657" y="109025"/>
                  <a:pt x="112542" y="109025"/>
                </a:cubicBezTo>
                <a:cubicBezTo>
                  <a:pt x="83426" y="109025"/>
                  <a:pt x="59788" y="85386"/>
                  <a:pt x="59788" y="56271"/>
                </a:cubicBezTo>
                <a:close/>
                <a:moveTo>
                  <a:pt x="21102" y="212027"/>
                </a:moveTo>
                <a:cubicBezTo>
                  <a:pt x="21102" y="168724"/>
                  <a:pt x="56183" y="133643"/>
                  <a:pt x="99485" y="133643"/>
                </a:cubicBezTo>
                <a:lnTo>
                  <a:pt x="125598" y="133643"/>
                </a:lnTo>
                <a:cubicBezTo>
                  <a:pt x="168900" y="133643"/>
                  <a:pt x="203982" y="168724"/>
                  <a:pt x="203982" y="212027"/>
                </a:cubicBezTo>
                <a:cubicBezTo>
                  <a:pt x="203982" y="219236"/>
                  <a:pt x="198135" y="225083"/>
                  <a:pt x="190925" y="225083"/>
                </a:cubicBezTo>
                <a:lnTo>
                  <a:pt x="34158" y="225083"/>
                </a:lnTo>
                <a:cubicBezTo>
                  <a:pt x="26948" y="225083"/>
                  <a:pt x="21102" y="219236"/>
                  <a:pt x="21102" y="212027"/>
                </a:cubicBezTo>
                <a:close/>
                <a:moveTo>
                  <a:pt x="269220" y="58337"/>
                </a:moveTo>
                <a:lnTo>
                  <a:pt x="234051" y="114608"/>
                </a:lnTo>
                <a:cubicBezTo>
                  <a:pt x="232205" y="117553"/>
                  <a:pt x="229040" y="119400"/>
                  <a:pt x="225567" y="119575"/>
                </a:cubicBezTo>
                <a:cubicBezTo>
                  <a:pt x="222094" y="119751"/>
                  <a:pt x="218753" y="118169"/>
                  <a:pt x="216686" y="115355"/>
                </a:cubicBezTo>
                <a:lnTo>
                  <a:pt x="195585" y="87220"/>
                </a:lnTo>
                <a:cubicBezTo>
                  <a:pt x="192068" y="82560"/>
                  <a:pt x="193035" y="75966"/>
                  <a:pt x="197695" y="72449"/>
                </a:cubicBezTo>
                <a:cubicBezTo>
                  <a:pt x="202355" y="68932"/>
                  <a:pt x="208949" y="69899"/>
                  <a:pt x="212466" y="74559"/>
                </a:cubicBezTo>
                <a:lnTo>
                  <a:pt x="224336" y="90385"/>
                </a:lnTo>
                <a:lnTo>
                  <a:pt x="251328" y="47171"/>
                </a:lnTo>
                <a:cubicBezTo>
                  <a:pt x="254405" y="42247"/>
                  <a:pt x="260912" y="40708"/>
                  <a:pt x="265879" y="43830"/>
                </a:cubicBezTo>
                <a:cubicBezTo>
                  <a:pt x="270847" y="46951"/>
                  <a:pt x="272342" y="53413"/>
                  <a:pt x="269220" y="5838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6" name="Text 34"/>
          <p:cNvSpPr/>
          <p:nvPr/>
        </p:nvSpPr>
        <p:spPr>
          <a:xfrm>
            <a:off x="7027985" y="2340869"/>
            <a:ext cx="1116037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027985" y="2565953"/>
            <a:ext cx="1106658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Autorisé dans NPS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523103" y="2359626"/>
            <a:ext cx="900332" cy="375138"/>
          </a:xfrm>
          <a:custGeom>
            <a:avLst/>
            <a:gdLst/>
            <a:ahLst/>
            <a:cxnLst/>
            <a:rect l="l" t="t" r="r" b="b"/>
            <a:pathLst>
              <a:path w="900332" h="375138">
                <a:moveTo>
                  <a:pt x="187569" y="0"/>
                </a:moveTo>
                <a:lnTo>
                  <a:pt x="712763" y="0"/>
                </a:lnTo>
                <a:cubicBezTo>
                  <a:pt x="816355" y="0"/>
                  <a:pt x="900332" y="83978"/>
                  <a:pt x="900332" y="187569"/>
                </a:cubicBezTo>
                <a:lnTo>
                  <a:pt x="900332" y="187569"/>
                </a:lnTo>
                <a:cubicBezTo>
                  <a:pt x="900332" y="291161"/>
                  <a:pt x="816355" y="375138"/>
                  <a:pt x="712763" y="375138"/>
                </a:cubicBezTo>
                <a:lnTo>
                  <a:pt x="187569" y="375138"/>
                </a:lnTo>
                <a:cubicBezTo>
                  <a:pt x="84047" y="375138"/>
                  <a:pt x="0" y="291092"/>
                  <a:pt x="0" y="187569"/>
                </a:cubicBezTo>
                <a:lnTo>
                  <a:pt x="0" y="187569"/>
                </a:lnTo>
                <a:cubicBezTo>
                  <a:pt x="0" y="84047"/>
                  <a:pt x="84047" y="0"/>
                  <a:pt x="187569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9" name="Text 37"/>
          <p:cNvSpPr/>
          <p:nvPr/>
        </p:nvSpPr>
        <p:spPr>
          <a:xfrm>
            <a:off x="10523103" y="2359626"/>
            <a:ext cx="975360" cy="375138"/>
          </a:xfrm>
          <a:prstGeom prst="rect">
            <a:avLst/>
          </a:prstGeom>
          <a:noFill/>
          <a:ln/>
        </p:spPr>
        <p:txBody>
          <a:bodyPr wrap="square" lIns="150055" tIns="75028" rIns="150055" bIns="75028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ACCÈS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34089" y="2828549"/>
            <a:ext cx="485804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0082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L'utilisateur obtient l'accès réseau avec succès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80283" y="3327482"/>
            <a:ext cx="5100007" cy="982863"/>
          </a:xfrm>
          <a:custGeom>
            <a:avLst/>
            <a:gdLst/>
            <a:ahLst/>
            <a:cxnLst/>
            <a:rect l="l" t="t" r="r" b="b"/>
            <a:pathLst>
              <a:path w="5100007" h="982863">
                <a:moveTo>
                  <a:pt x="112538" y="0"/>
                </a:moveTo>
                <a:lnTo>
                  <a:pt x="4987470" y="0"/>
                </a:lnTo>
                <a:cubicBezTo>
                  <a:pt x="5049623" y="0"/>
                  <a:pt x="5100007" y="50385"/>
                  <a:pt x="5100007" y="112538"/>
                </a:cubicBezTo>
                <a:lnTo>
                  <a:pt x="5100007" y="870325"/>
                </a:lnTo>
                <a:cubicBezTo>
                  <a:pt x="5100007" y="932478"/>
                  <a:pt x="5049623" y="982863"/>
                  <a:pt x="4987470" y="982863"/>
                </a:cubicBezTo>
                <a:lnTo>
                  <a:pt x="112538" y="982863"/>
                </a:lnTo>
                <a:cubicBezTo>
                  <a:pt x="50385" y="982863"/>
                  <a:pt x="0" y="932478"/>
                  <a:pt x="0" y="870325"/>
                </a:cubicBezTo>
                <a:lnTo>
                  <a:pt x="0" y="112538"/>
                </a:lnTo>
                <a:cubicBezTo>
                  <a:pt x="0" y="50426"/>
                  <a:pt x="50426" y="0"/>
                  <a:pt x="112538" y="0"/>
                </a:cubicBezTo>
                <a:close/>
              </a:path>
            </a:pathLst>
          </a:custGeom>
          <a:solidFill>
            <a:srgbClr val="FEF2F2"/>
          </a:solidFill>
          <a:ln w="10160">
            <a:solidFill>
              <a:srgbClr val="FFC9C9"/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2" name="Shape 40"/>
          <p:cNvSpPr/>
          <p:nvPr/>
        </p:nvSpPr>
        <p:spPr>
          <a:xfrm>
            <a:off x="6634089" y="3575071"/>
            <a:ext cx="281354" cy="225083"/>
          </a:xfrm>
          <a:custGeom>
            <a:avLst/>
            <a:gdLst/>
            <a:ahLst/>
            <a:cxnLst/>
            <a:rect l="l" t="t" r="r" b="b"/>
            <a:pathLst>
              <a:path w="281354" h="225083">
                <a:moveTo>
                  <a:pt x="59964" y="56271"/>
                </a:moveTo>
                <a:cubicBezTo>
                  <a:pt x="59964" y="37424"/>
                  <a:pt x="70018" y="20008"/>
                  <a:pt x="86340" y="10585"/>
                </a:cubicBezTo>
                <a:cubicBezTo>
                  <a:pt x="102663" y="1161"/>
                  <a:pt x="122772" y="1161"/>
                  <a:pt x="139094" y="10585"/>
                </a:cubicBezTo>
                <a:cubicBezTo>
                  <a:pt x="155416" y="20008"/>
                  <a:pt x="165471" y="37424"/>
                  <a:pt x="165471" y="56271"/>
                </a:cubicBezTo>
                <a:cubicBezTo>
                  <a:pt x="165471" y="85386"/>
                  <a:pt x="141833" y="109025"/>
                  <a:pt x="112717" y="109025"/>
                </a:cubicBezTo>
                <a:cubicBezTo>
                  <a:pt x="83602" y="109025"/>
                  <a:pt x="59964" y="85386"/>
                  <a:pt x="59964" y="56271"/>
                </a:cubicBezTo>
                <a:close/>
                <a:moveTo>
                  <a:pt x="21277" y="212027"/>
                </a:moveTo>
                <a:cubicBezTo>
                  <a:pt x="21277" y="168724"/>
                  <a:pt x="56359" y="133643"/>
                  <a:pt x="99661" y="133643"/>
                </a:cubicBezTo>
                <a:lnTo>
                  <a:pt x="125774" y="133643"/>
                </a:lnTo>
                <a:cubicBezTo>
                  <a:pt x="169076" y="133643"/>
                  <a:pt x="204157" y="168724"/>
                  <a:pt x="204157" y="212027"/>
                </a:cubicBezTo>
                <a:cubicBezTo>
                  <a:pt x="204157" y="219236"/>
                  <a:pt x="198311" y="225083"/>
                  <a:pt x="191101" y="225083"/>
                </a:cubicBezTo>
                <a:lnTo>
                  <a:pt x="34334" y="225083"/>
                </a:lnTo>
                <a:cubicBezTo>
                  <a:pt x="27124" y="225083"/>
                  <a:pt x="21277" y="219236"/>
                  <a:pt x="21277" y="212027"/>
                </a:cubicBezTo>
                <a:close/>
                <a:moveTo>
                  <a:pt x="269177" y="54556"/>
                </a:moveTo>
                <a:cubicBezTo>
                  <a:pt x="273309" y="58689"/>
                  <a:pt x="273309" y="65371"/>
                  <a:pt x="269177" y="69459"/>
                </a:cubicBezTo>
                <a:lnTo>
                  <a:pt x="254274" y="84362"/>
                </a:lnTo>
                <a:lnTo>
                  <a:pt x="269177" y="99265"/>
                </a:lnTo>
                <a:cubicBezTo>
                  <a:pt x="273309" y="103398"/>
                  <a:pt x="273309" y="110080"/>
                  <a:pt x="269177" y="114168"/>
                </a:cubicBezTo>
                <a:cubicBezTo>
                  <a:pt x="265044" y="118257"/>
                  <a:pt x="258362" y="118300"/>
                  <a:pt x="254274" y="114168"/>
                </a:cubicBezTo>
                <a:lnTo>
                  <a:pt x="239371" y="99265"/>
                </a:lnTo>
                <a:lnTo>
                  <a:pt x="224468" y="114168"/>
                </a:lnTo>
                <a:cubicBezTo>
                  <a:pt x="220335" y="118300"/>
                  <a:pt x="213653" y="118300"/>
                  <a:pt x="209565" y="114168"/>
                </a:cubicBezTo>
                <a:cubicBezTo>
                  <a:pt x="205476" y="110036"/>
                  <a:pt x="205432" y="103354"/>
                  <a:pt x="209565" y="99265"/>
                </a:cubicBezTo>
                <a:lnTo>
                  <a:pt x="224468" y="84362"/>
                </a:lnTo>
                <a:lnTo>
                  <a:pt x="209565" y="69459"/>
                </a:lnTo>
                <a:cubicBezTo>
                  <a:pt x="205432" y="65327"/>
                  <a:pt x="205432" y="58645"/>
                  <a:pt x="209565" y="54556"/>
                </a:cubicBezTo>
                <a:cubicBezTo>
                  <a:pt x="213697" y="50468"/>
                  <a:pt x="220379" y="50424"/>
                  <a:pt x="224468" y="54556"/>
                </a:cubicBezTo>
                <a:lnTo>
                  <a:pt x="239371" y="69459"/>
                </a:lnTo>
                <a:lnTo>
                  <a:pt x="254274" y="54556"/>
                </a:lnTo>
                <a:cubicBezTo>
                  <a:pt x="258406" y="50424"/>
                  <a:pt x="265088" y="50424"/>
                  <a:pt x="269177" y="54556"/>
                </a:cubicBezTo>
                <a:close/>
              </a:path>
            </a:pathLst>
          </a:custGeom>
          <a:solidFill>
            <a:srgbClr val="E7000B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3" name="Text 41"/>
          <p:cNvSpPr/>
          <p:nvPr/>
        </p:nvSpPr>
        <p:spPr>
          <a:xfrm>
            <a:off x="7027985" y="3481287"/>
            <a:ext cx="797169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user2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027985" y="3706370"/>
            <a:ext cx="787791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 autorisé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459095" y="3500044"/>
            <a:ext cx="965982" cy="375138"/>
          </a:xfrm>
          <a:custGeom>
            <a:avLst/>
            <a:gdLst/>
            <a:ahLst/>
            <a:cxnLst/>
            <a:rect l="l" t="t" r="r" b="b"/>
            <a:pathLst>
              <a:path w="965982" h="375138">
                <a:moveTo>
                  <a:pt x="187569" y="0"/>
                </a:moveTo>
                <a:lnTo>
                  <a:pt x="778412" y="0"/>
                </a:lnTo>
                <a:cubicBezTo>
                  <a:pt x="882004" y="0"/>
                  <a:pt x="965982" y="83978"/>
                  <a:pt x="965982" y="187569"/>
                </a:cubicBezTo>
                <a:lnTo>
                  <a:pt x="965982" y="187569"/>
                </a:lnTo>
                <a:cubicBezTo>
                  <a:pt x="965982" y="291161"/>
                  <a:pt x="882004" y="375138"/>
                  <a:pt x="778412" y="375138"/>
                </a:cubicBezTo>
                <a:lnTo>
                  <a:pt x="187569" y="375138"/>
                </a:lnTo>
                <a:cubicBezTo>
                  <a:pt x="84047" y="375138"/>
                  <a:pt x="0" y="291092"/>
                  <a:pt x="0" y="187569"/>
                </a:cubicBezTo>
                <a:lnTo>
                  <a:pt x="0" y="187569"/>
                </a:lnTo>
                <a:cubicBezTo>
                  <a:pt x="0" y="84047"/>
                  <a:pt x="84047" y="0"/>
                  <a:pt x="187569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6" name="Text 44"/>
          <p:cNvSpPr/>
          <p:nvPr/>
        </p:nvSpPr>
        <p:spPr>
          <a:xfrm>
            <a:off x="10459095" y="3500044"/>
            <a:ext cx="1041009" cy="375138"/>
          </a:xfrm>
          <a:prstGeom prst="rect">
            <a:avLst/>
          </a:prstGeom>
          <a:noFill/>
          <a:ln/>
        </p:spPr>
        <p:txBody>
          <a:bodyPr wrap="square" lIns="150055" tIns="75028" rIns="150055" bIns="75028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 REFUSÉ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634089" y="3968967"/>
            <a:ext cx="485804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C1000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L'accès est refusé conformément aux politiques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43945" y="4771759"/>
            <a:ext cx="5570806" cy="1819422"/>
          </a:xfrm>
          <a:custGeom>
            <a:avLst/>
            <a:gdLst/>
            <a:ahLst/>
            <a:cxnLst/>
            <a:rect l="l" t="t" r="r" b="b"/>
            <a:pathLst>
              <a:path w="5570806" h="1819422">
                <a:moveTo>
                  <a:pt x="150048" y="0"/>
                </a:moveTo>
                <a:lnTo>
                  <a:pt x="5420758" y="0"/>
                </a:lnTo>
                <a:cubicBezTo>
                  <a:pt x="5503628" y="0"/>
                  <a:pt x="5570806" y="67179"/>
                  <a:pt x="5570806" y="150048"/>
                </a:cubicBezTo>
                <a:lnTo>
                  <a:pt x="5570806" y="1669374"/>
                </a:lnTo>
                <a:cubicBezTo>
                  <a:pt x="5570806" y="1752187"/>
                  <a:pt x="5503572" y="1819422"/>
                  <a:pt x="5420758" y="1819422"/>
                </a:cubicBezTo>
                <a:lnTo>
                  <a:pt x="150048" y="1819422"/>
                </a:lnTo>
                <a:cubicBezTo>
                  <a:pt x="67179" y="1819422"/>
                  <a:pt x="0" y="1752243"/>
                  <a:pt x="0" y="1669374"/>
                </a:cubicBezTo>
                <a:lnTo>
                  <a:pt x="0" y="150048"/>
                </a:lnTo>
                <a:cubicBezTo>
                  <a:pt x="0" y="67179"/>
                  <a:pt x="67179" y="0"/>
                  <a:pt x="15004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0071E3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9" name="Text 47"/>
          <p:cNvSpPr/>
          <p:nvPr/>
        </p:nvSpPr>
        <p:spPr>
          <a:xfrm>
            <a:off x="6469029" y="4996842"/>
            <a:ext cx="5214425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Résultats des Tests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92475" y="5447009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93785" y="187569"/>
                </a:moveTo>
                <a:cubicBezTo>
                  <a:pt x="145546" y="187569"/>
                  <a:pt x="187569" y="145546"/>
                  <a:pt x="187569" y="93785"/>
                </a:cubicBezTo>
                <a:cubicBezTo>
                  <a:pt x="187569" y="42023"/>
                  <a:pt x="145546" y="0"/>
                  <a:pt x="93785" y="0"/>
                </a:cubicBezTo>
                <a:cubicBezTo>
                  <a:pt x="42023" y="0"/>
                  <a:pt x="0" y="42023"/>
                  <a:pt x="0" y="93785"/>
                </a:cubicBezTo>
                <a:cubicBezTo>
                  <a:pt x="0" y="145546"/>
                  <a:pt x="42023" y="187569"/>
                  <a:pt x="93785" y="187569"/>
                </a:cubicBezTo>
                <a:close/>
                <a:moveTo>
                  <a:pt x="124704" y="77922"/>
                </a:moveTo>
                <a:lnTo>
                  <a:pt x="95397" y="124814"/>
                </a:lnTo>
                <a:cubicBezTo>
                  <a:pt x="93858" y="127269"/>
                  <a:pt x="91220" y="128807"/>
                  <a:pt x="88326" y="128954"/>
                </a:cubicBezTo>
                <a:cubicBezTo>
                  <a:pt x="85432" y="129100"/>
                  <a:pt x="82648" y="127782"/>
                  <a:pt x="80926" y="125437"/>
                </a:cubicBezTo>
                <a:lnTo>
                  <a:pt x="63341" y="101991"/>
                </a:lnTo>
                <a:cubicBezTo>
                  <a:pt x="60410" y="98107"/>
                  <a:pt x="61216" y="92612"/>
                  <a:pt x="65100" y="89682"/>
                </a:cubicBezTo>
                <a:cubicBezTo>
                  <a:pt x="68983" y="86751"/>
                  <a:pt x="74478" y="87557"/>
                  <a:pt x="77409" y="91440"/>
                </a:cubicBezTo>
                <a:lnTo>
                  <a:pt x="87300" y="104628"/>
                </a:lnTo>
                <a:lnTo>
                  <a:pt x="109794" y="68617"/>
                </a:lnTo>
                <a:cubicBezTo>
                  <a:pt x="112358" y="64514"/>
                  <a:pt x="117780" y="63231"/>
                  <a:pt x="121920" y="65832"/>
                </a:cubicBezTo>
                <a:cubicBezTo>
                  <a:pt x="126060" y="68433"/>
                  <a:pt x="127305" y="73819"/>
                  <a:pt x="124704" y="77958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1" name="Text 49"/>
          <p:cNvSpPr/>
          <p:nvPr/>
        </p:nvSpPr>
        <p:spPr>
          <a:xfrm>
            <a:off x="6816032" y="5409495"/>
            <a:ext cx="4773637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Authentification 802.1X fonctionnelle via PacketFence et Active Directory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92475" y="5803390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93785" y="187569"/>
                </a:moveTo>
                <a:cubicBezTo>
                  <a:pt x="145546" y="187569"/>
                  <a:pt x="187569" y="145546"/>
                  <a:pt x="187569" y="93785"/>
                </a:cubicBezTo>
                <a:cubicBezTo>
                  <a:pt x="187569" y="42023"/>
                  <a:pt x="145546" y="0"/>
                  <a:pt x="93785" y="0"/>
                </a:cubicBezTo>
                <a:cubicBezTo>
                  <a:pt x="42023" y="0"/>
                  <a:pt x="0" y="42023"/>
                  <a:pt x="0" y="93785"/>
                </a:cubicBezTo>
                <a:cubicBezTo>
                  <a:pt x="0" y="145546"/>
                  <a:pt x="42023" y="187569"/>
                  <a:pt x="93785" y="187569"/>
                </a:cubicBezTo>
                <a:close/>
                <a:moveTo>
                  <a:pt x="124704" y="77922"/>
                </a:moveTo>
                <a:lnTo>
                  <a:pt x="95397" y="124814"/>
                </a:lnTo>
                <a:cubicBezTo>
                  <a:pt x="93858" y="127269"/>
                  <a:pt x="91220" y="128807"/>
                  <a:pt x="88326" y="128954"/>
                </a:cubicBezTo>
                <a:cubicBezTo>
                  <a:pt x="85432" y="129100"/>
                  <a:pt x="82648" y="127782"/>
                  <a:pt x="80926" y="125437"/>
                </a:cubicBezTo>
                <a:lnTo>
                  <a:pt x="63341" y="101991"/>
                </a:lnTo>
                <a:cubicBezTo>
                  <a:pt x="60410" y="98107"/>
                  <a:pt x="61216" y="92612"/>
                  <a:pt x="65100" y="89682"/>
                </a:cubicBezTo>
                <a:cubicBezTo>
                  <a:pt x="68983" y="86751"/>
                  <a:pt x="74478" y="87557"/>
                  <a:pt x="77409" y="91440"/>
                </a:cubicBezTo>
                <a:lnTo>
                  <a:pt x="87300" y="104628"/>
                </a:lnTo>
                <a:lnTo>
                  <a:pt x="109794" y="68617"/>
                </a:lnTo>
                <a:cubicBezTo>
                  <a:pt x="112358" y="64514"/>
                  <a:pt x="117780" y="63231"/>
                  <a:pt x="121920" y="65832"/>
                </a:cubicBezTo>
                <a:cubicBezTo>
                  <a:pt x="126060" y="68433"/>
                  <a:pt x="127305" y="73819"/>
                  <a:pt x="124704" y="77958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3" name="Text 51"/>
          <p:cNvSpPr/>
          <p:nvPr/>
        </p:nvSpPr>
        <p:spPr>
          <a:xfrm>
            <a:off x="6816032" y="5765876"/>
            <a:ext cx="3751385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Contrôle d'accès NAC basé sur l'identité utilisateur validé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92475" y="6159772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93785" y="187569"/>
                </a:moveTo>
                <a:cubicBezTo>
                  <a:pt x="145546" y="187569"/>
                  <a:pt x="187569" y="145546"/>
                  <a:pt x="187569" y="93785"/>
                </a:cubicBezTo>
                <a:cubicBezTo>
                  <a:pt x="187569" y="42023"/>
                  <a:pt x="145546" y="0"/>
                  <a:pt x="93785" y="0"/>
                </a:cubicBezTo>
                <a:cubicBezTo>
                  <a:pt x="42023" y="0"/>
                  <a:pt x="0" y="42023"/>
                  <a:pt x="0" y="93785"/>
                </a:cubicBezTo>
                <a:cubicBezTo>
                  <a:pt x="0" y="145546"/>
                  <a:pt x="42023" y="187569"/>
                  <a:pt x="93785" y="187569"/>
                </a:cubicBezTo>
                <a:close/>
                <a:moveTo>
                  <a:pt x="124704" y="77922"/>
                </a:moveTo>
                <a:lnTo>
                  <a:pt x="95397" y="124814"/>
                </a:lnTo>
                <a:cubicBezTo>
                  <a:pt x="93858" y="127269"/>
                  <a:pt x="91220" y="128807"/>
                  <a:pt x="88326" y="128954"/>
                </a:cubicBezTo>
                <a:cubicBezTo>
                  <a:pt x="85432" y="129100"/>
                  <a:pt x="82648" y="127782"/>
                  <a:pt x="80926" y="125437"/>
                </a:cubicBezTo>
                <a:lnTo>
                  <a:pt x="63341" y="101991"/>
                </a:lnTo>
                <a:cubicBezTo>
                  <a:pt x="60410" y="98107"/>
                  <a:pt x="61216" y="92612"/>
                  <a:pt x="65100" y="89682"/>
                </a:cubicBezTo>
                <a:cubicBezTo>
                  <a:pt x="68983" y="86751"/>
                  <a:pt x="74478" y="87557"/>
                  <a:pt x="77409" y="91440"/>
                </a:cubicBezTo>
                <a:lnTo>
                  <a:pt x="87300" y="104628"/>
                </a:lnTo>
                <a:lnTo>
                  <a:pt x="109794" y="68617"/>
                </a:lnTo>
                <a:cubicBezTo>
                  <a:pt x="112358" y="64514"/>
                  <a:pt x="117780" y="63231"/>
                  <a:pt x="121920" y="65832"/>
                </a:cubicBezTo>
                <a:cubicBezTo>
                  <a:pt x="126060" y="68433"/>
                  <a:pt x="127305" y="73819"/>
                  <a:pt x="124704" y="77958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5" name="Text 53"/>
          <p:cNvSpPr/>
          <p:nvPr/>
        </p:nvSpPr>
        <p:spPr>
          <a:xfrm>
            <a:off x="6816032" y="6122258"/>
            <a:ext cx="4210929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Politiques d'accès appliquées correctement selon les utilisateurs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914" y="317914"/>
            <a:ext cx="11619755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b="1" kern="0" spc="100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 • Validation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914" y="572245"/>
            <a:ext cx="11699233" cy="3179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3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Résultats et Validation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1093" y="1084087"/>
            <a:ext cx="7485284" cy="2804001"/>
          </a:xfrm>
          <a:custGeom>
            <a:avLst/>
            <a:gdLst/>
            <a:ahLst/>
            <a:cxnLst/>
            <a:rect l="l" t="t" r="r" b="b"/>
            <a:pathLst>
              <a:path w="7485284" h="2804001">
                <a:moveTo>
                  <a:pt x="127161" y="0"/>
                </a:moveTo>
                <a:lnTo>
                  <a:pt x="7358123" y="0"/>
                </a:lnTo>
                <a:cubicBezTo>
                  <a:pt x="7428352" y="0"/>
                  <a:pt x="7485284" y="56932"/>
                  <a:pt x="7485284" y="127161"/>
                </a:cubicBezTo>
                <a:lnTo>
                  <a:pt x="7485284" y="2676840"/>
                </a:lnTo>
                <a:cubicBezTo>
                  <a:pt x="7485284" y="2747069"/>
                  <a:pt x="7428352" y="2804001"/>
                  <a:pt x="7358123" y="2804001"/>
                </a:cubicBezTo>
                <a:lnTo>
                  <a:pt x="127161" y="2804001"/>
                </a:lnTo>
                <a:cubicBezTo>
                  <a:pt x="56932" y="2804001"/>
                  <a:pt x="0" y="2747069"/>
                  <a:pt x="0" y="2676840"/>
                </a:cubicBezTo>
                <a:lnTo>
                  <a:pt x="0" y="127161"/>
                </a:lnTo>
                <a:cubicBezTo>
                  <a:pt x="0" y="56979"/>
                  <a:pt x="56979" y="0"/>
                  <a:pt x="12716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3844" dist="794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5" name="Shape 3"/>
          <p:cNvSpPr/>
          <p:nvPr/>
        </p:nvSpPr>
        <p:spPr>
          <a:xfrm>
            <a:off x="515021" y="1278013"/>
            <a:ext cx="445080" cy="445080"/>
          </a:xfrm>
          <a:custGeom>
            <a:avLst/>
            <a:gdLst/>
            <a:ahLst/>
            <a:cxnLst/>
            <a:rect l="l" t="t" r="r" b="b"/>
            <a:pathLst>
              <a:path w="445080" h="445080">
                <a:moveTo>
                  <a:pt x="95376" y="0"/>
                </a:moveTo>
                <a:lnTo>
                  <a:pt x="349703" y="0"/>
                </a:lnTo>
                <a:cubicBezTo>
                  <a:pt x="402343" y="0"/>
                  <a:pt x="445080" y="42737"/>
                  <a:pt x="445080" y="95376"/>
                </a:cubicBezTo>
                <a:lnTo>
                  <a:pt x="445080" y="349703"/>
                </a:lnTo>
                <a:cubicBezTo>
                  <a:pt x="445080" y="402378"/>
                  <a:pt x="402378" y="445080"/>
                  <a:pt x="349703" y="445080"/>
                </a:cubicBezTo>
                <a:lnTo>
                  <a:pt x="95376" y="445080"/>
                </a:lnTo>
                <a:cubicBezTo>
                  <a:pt x="42737" y="445080"/>
                  <a:pt x="0" y="402343"/>
                  <a:pt x="0" y="349703"/>
                </a:cubicBezTo>
                <a:lnTo>
                  <a:pt x="0" y="95376"/>
                </a:lnTo>
                <a:cubicBezTo>
                  <a:pt x="0" y="42737"/>
                  <a:pt x="42737" y="0"/>
                  <a:pt x="95376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666030" y="1405178"/>
            <a:ext cx="143061" cy="190748"/>
          </a:xfrm>
          <a:custGeom>
            <a:avLst/>
            <a:gdLst/>
            <a:ahLst/>
            <a:cxnLst/>
            <a:rect l="l" t="t" r="r" b="b"/>
            <a:pathLst>
              <a:path w="143061" h="190748">
                <a:moveTo>
                  <a:pt x="0" y="23844"/>
                </a:moveTo>
                <a:cubicBezTo>
                  <a:pt x="0" y="10692"/>
                  <a:pt x="10692" y="0"/>
                  <a:pt x="23844" y="0"/>
                </a:cubicBezTo>
                <a:lnTo>
                  <a:pt x="79541" y="0"/>
                </a:lnTo>
                <a:cubicBezTo>
                  <a:pt x="85874" y="0"/>
                  <a:pt x="91947" y="2496"/>
                  <a:pt x="96417" y="6967"/>
                </a:cubicBezTo>
                <a:lnTo>
                  <a:pt x="136094" y="46681"/>
                </a:lnTo>
                <a:cubicBezTo>
                  <a:pt x="140565" y="51152"/>
                  <a:pt x="143061" y="57225"/>
                  <a:pt x="143061" y="63558"/>
                </a:cubicBezTo>
                <a:lnTo>
                  <a:pt x="143061" y="166905"/>
                </a:lnTo>
                <a:cubicBezTo>
                  <a:pt x="143061" y="180056"/>
                  <a:pt x="132369" y="190748"/>
                  <a:pt x="119218" y="190748"/>
                </a:cubicBezTo>
                <a:lnTo>
                  <a:pt x="23844" y="190748"/>
                </a:lnTo>
                <a:cubicBezTo>
                  <a:pt x="10692" y="190748"/>
                  <a:pt x="0" y="180056"/>
                  <a:pt x="0" y="166905"/>
                </a:cubicBezTo>
                <a:lnTo>
                  <a:pt x="0" y="23844"/>
                </a:lnTo>
                <a:close/>
                <a:moveTo>
                  <a:pt x="77492" y="21794"/>
                </a:moveTo>
                <a:lnTo>
                  <a:pt x="77492" y="56628"/>
                </a:lnTo>
                <a:cubicBezTo>
                  <a:pt x="77492" y="61583"/>
                  <a:pt x="81478" y="65570"/>
                  <a:pt x="86433" y="65570"/>
                </a:cubicBezTo>
                <a:lnTo>
                  <a:pt x="121267" y="65570"/>
                </a:lnTo>
                <a:lnTo>
                  <a:pt x="77492" y="21794"/>
                </a:lnTo>
                <a:close/>
                <a:moveTo>
                  <a:pt x="44707" y="95374"/>
                </a:moveTo>
                <a:cubicBezTo>
                  <a:pt x="39752" y="95374"/>
                  <a:pt x="35765" y="99361"/>
                  <a:pt x="35765" y="104316"/>
                </a:cubicBezTo>
                <a:cubicBezTo>
                  <a:pt x="35765" y="109271"/>
                  <a:pt x="39752" y="113257"/>
                  <a:pt x="44707" y="113257"/>
                </a:cubicBezTo>
                <a:lnTo>
                  <a:pt x="98355" y="113257"/>
                </a:lnTo>
                <a:cubicBezTo>
                  <a:pt x="103310" y="113257"/>
                  <a:pt x="107296" y="109271"/>
                  <a:pt x="107296" y="104316"/>
                </a:cubicBezTo>
                <a:cubicBezTo>
                  <a:pt x="107296" y="99361"/>
                  <a:pt x="103310" y="95374"/>
                  <a:pt x="98355" y="95374"/>
                </a:cubicBezTo>
                <a:lnTo>
                  <a:pt x="44707" y="95374"/>
                </a:lnTo>
                <a:close/>
                <a:moveTo>
                  <a:pt x="44707" y="131140"/>
                </a:moveTo>
                <a:cubicBezTo>
                  <a:pt x="39752" y="131140"/>
                  <a:pt x="35765" y="135126"/>
                  <a:pt x="35765" y="140081"/>
                </a:cubicBezTo>
                <a:cubicBezTo>
                  <a:pt x="35765" y="145036"/>
                  <a:pt x="39752" y="149022"/>
                  <a:pt x="44707" y="149022"/>
                </a:cubicBezTo>
                <a:lnTo>
                  <a:pt x="98355" y="149022"/>
                </a:lnTo>
                <a:cubicBezTo>
                  <a:pt x="103310" y="149022"/>
                  <a:pt x="107296" y="145036"/>
                  <a:pt x="107296" y="140081"/>
                </a:cubicBezTo>
                <a:cubicBezTo>
                  <a:pt x="107296" y="135126"/>
                  <a:pt x="103310" y="131140"/>
                  <a:pt x="98355" y="131140"/>
                </a:cubicBezTo>
                <a:lnTo>
                  <a:pt x="44707" y="13114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1087266" y="1373387"/>
            <a:ext cx="1724683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2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Journaux d'Analyse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5021" y="1850258"/>
            <a:ext cx="7097429" cy="858368"/>
          </a:xfrm>
          <a:custGeom>
            <a:avLst/>
            <a:gdLst/>
            <a:ahLst/>
            <a:cxnLst/>
            <a:rect l="l" t="t" r="r" b="b"/>
            <a:pathLst>
              <a:path w="7097429" h="858368">
                <a:moveTo>
                  <a:pt x="95373" y="0"/>
                </a:moveTo>
                <a:lnTo>
                  <a:pt x="7002056" y="0"/>
                </a:lnTo>
                <a:cubicBezTo>
                  <a:pt x="7054729" y="0"/>
                  <a:pt x="7097429" y="42700"/>
                  <a:pt x="7097429" y="95373"/>
                </a:cubicBezTo>
                <a:lnTo>
                  <a:pt x="7097429" y="762994"/>
                </a:lnTo>
                <a:cubicBezTo>
                  <a:pt x="7097429" y="815668"/>
                  <a:pt x="7054729" y="858368"/>
                  <a:pt x="7002056" y="858368"/>
                </a:cubicBezTo>
                <a:lnTo>
                  <a:pt x="95373" y="858368"/>
                </a:lnTo>
                <a:cubicBezTo>
                  <a:pt x="42700" y="858368"/>
                  <a:pt x="0" y="815668"/>
                  <a:pt x="0" y="762994"/>
                </a:cubicBezTo>
                <a:lnTo>
                  <a:pt x="0" y="95373"/>
                </a:lnTo>
                <a:cubicBezTo>
                  <a:pt x="0" y="42700"/>
                  <a:pt x="42700" y="0"/>
                  <a:pt x="95373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9" name="Shape 7"/>
          <p:cNvSpPr/>
          <p:nvPr/>
        </p:nvSpPr>
        <p:spPr>
          <a:xfrm>
            <a:off x="671991" y="1993319"/>
            <a:ext cx="139087" cy="158957"/>
          </a:xfrm>
          <a:custGeom>
            <a:avLst/>
            <a:gdLst/>
            <a:ahLst/>
            <a:cxnLst/>
            <a:rect l="l" t="t" r="r" b="b"/>
            <a:pathLst>
              <a:path w="139087" h="158957">
                <a:moveTo>
                  <a:pt x="19870" y="9935"/>
                </a:moveTo>
                <a:cubicBezTo>
                  <a:pt x="8910" y="9935"/>
                  <a:pt x="0" y="18845"/>
                  <a:pt x="0" y="29804"/>
                </a:cubicBezTo>
                <a:lnTo>
                  <a:pt x="0" y="49674"/>
                </a:lnTo>
                <a:cubicBezTo>
                  <a:pt x="0" y="60633"/>
                  <a:pt x="8910" y="69544"/>
                  <a:pt x="19870" y="69544"/>
                </a:cubicBezTo>
                <a:lnTo>
                  <a:pt x="119218" y="69544"/>
                </a:lnTo>
                <a:cubicBezTo>
                  <a:pt x="130177" y="69544"/>
                  <a:pt x="139087" y="60633"/>
                  <a:pt x="139087" y="49674"/>
                </a:cubicBezTo>
                <a:lnTo>
                  <a:pt x="139087" y="29804"/>
                </a:lnTo>
                <a:cubicBezTo>
                  <a:pt x="139087" y="18845"/>
                  <a:pt x="130177" y="9935"/>
                  <a:pt x="119218" y="9935"/>
                </a:cubicBezTo>
                <a:lnTo>
                  <a:pt x="19870" y="9935"/>
                </a:lnTo>
                <a:close/>
                <a:moveTo>
                  <a:pt x="86930" y="32288"/>
                </a:moveTo>
                <a:cubicBezTo>
                  <a:pt x="91042" y="32288"/>
                  <a:pt x="94381" y="35627"/>
                  <a:pt x="94381" y="39739"/>
                </a:cubicBezTo>
                <a:cubicBezTo>
                  <a:pt x="94381" y="43852"/>
                  <a:pt x="91042" y="47190"/>
                  <a:pt x="86930" y="47190"/>
                </a:cubicBezTo>
                <a:cubicBezTo>
                  <a:pt x="82817" y="47190"/>
                  <a:pt x="79478" y="43852"/>
                  <a:pt x="79478" y="39739"/>
                </a:cubicBezTo>
                <a:cubicBezTo>
                  <a:pt x="79478" y="35627"/>
                  <a:pt x="82817" y="32288"/>
                  <a:pt x="86930" y="32288"/>
                </a:cubicBezTo>
                <a:close/>
                <a:moveTo>
                  <a:pt x="104316" y="39739"/>
                </a:moveTo>
                <a:cubicBezTo>
                  <a:pt x="104316" y="35627"/>
                  <a:pt x="107654" y="32288"/>
                  <a:pt x="111767" y="32288"/>
                </a:cubicBezTo>
                <a:cubicBezTo>
                  <a:pt x="115879" y="32288"/>
                  <a:pt x="119218" y="35627"/>
                  <a:pt x="119218" y="39739"/>
                </a:cubicBezTo>
                <a:cubicBezTo>
                  <a:pt x="119218" y="43852"/>
                  <a:pt x="115879" y="47190"/>
                  <a:pt x="111767" y="47190"/>
                </a:cubicBezTo>
                <a:cubicBezTo>
                  <a:pt x="107654" y="47190"/>
                  <a:pt x="104316" y="43852"/>
                  <a:pt x="104316" y="39739"/>
                </a:cubicBezTo>
                <a:close/>
                <a:moveTo>
                  <a:pt x="19870" y="89413"/>
                </a:moveTo>
                <a:cubicBezTo>
                  <a:pt x="8910" y="89413"/>
                  <a:pt x="0" y="98324"/>
                  <a:pt x="0" y="109283"/>
                </a:cubicBezTo>
                <a:lnTo>
                  <a:pt x="0" y="129153"/>
                </a:lnTo>
                <a:cubicBezTo>
                  <a:pt x="0" y="140112"/>
                  <a:pt x="8910" y="149022"/>
                  <a:pt x="19870" y="149022"/>
                </a:cubicBezTo>
                <a:lnTo>
                  <a:pt x="119218" y="149022"/>
                </a:lnTo>
                <a:cubicBezTo>
                  <a:pt x="130177" y="149022"/>
                  <a:pt x="139087" y="140112"/>
                  <a:pt x="139087" y="129153"/>
                </a:cubicBezTo>
                <a:lnTo>
                  <a:pt x="139087" y="109283"/>
                </a:lnTo>
                <a:cubicBezTo>
                  <a:pt x="139087" y="98324"/>
                  <a:pt x="130177" y="89413"/>
                  <a:pt x="119218" y="89413"/>
                </a:cubicBezTo>
                <a:lnTo>
                  <a:pt x="19870" y="89413"/>
                </a:lnTo>
                <a:close/>
                <a:moveTo>
                  <a:pt x="86930" y="111767"/>
                </a:moveTo>
                <a:cubicBezTo>
                  <a:pt x="91042" y="111767"/>
                  <a:pt x="94381" y="115105"/>
                  <a:pt x="94381" y="119218"/>
                </a:cubicBezTo>
                <a:cubicBezTo>
                  <a:pt x="94381" y="123330"/>
                  <a:pt x="91042" y="126669"/>
                  <a:pt x="86930" y="126669"/>
                </a:cubicBezTo>
                <a:cubicBezTo>
                  <a:pt x="82817" y="126669"/>
                  <a:pt x="79478" y="123330"/>
                  <a:pt x="79478" y="119218"/>
                </a:cubicBezTo>
                <a:cubicBezTo>
                  <a:pt x="79478" y="115105"/>
                  <a:pt x="82817" y="111767"/>
                  <a:pt x="86930" y="111767"/>
                </a:cubicBezTo>
                <a:close/>
                <a:moveTo>
                  <a:pt x="104316" y="119218"/>
                </a:moveTo>
                <a:cubicBezTo>
                  <a:pt x="104316" y="115105"/>
                  <a:pt x="107654" y="111767"/>
                  <a:pt x="111767" y="111767"/>
                </a:cubicBezTo>
                <a:cubicBezTo>
                  <a:pt x="115879" y="111767"/>
                  <a:pt x="119218" y="115105"/>
                  <a:pt x="119218" y="119218"/>
                </a:cubicBezTo>
                <a:cubicBezTo>
                  <a:pt x="119218" y="123330"/>
                  <a:pt x="115879" y="126669"/>
                  <a:pt x="111767" y="126669"/>
                </a:cubicBezTo>
                <a:cubicBezTo>
                  <a:pt x="107654" y="126669"/>
                  <a:pt x="104316" y="123330"/>
                  <a:pt x="104316" y="119218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Text 8"/>
          <p:cNvSpPr/>
          <p:nvPr/>
        </p:nvSpPr>
        <p:spPr>
          <a:xfrm>
            <a:off x="936257" y="1977423"/>
            <a:ext cx="1033220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PacketFence Logs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42186" y="2231754"/>
            <a:ext cx="6843098" cy="349705"/>
          </a:xfrm>
          <a:custGeom>
            <a:avLst/>
            <a:gdLst/>
            <a:ahLst/>
            <a:cxnLst/>
            <a:rect l="l" t="t" r="r" b="b"/>
            <a:pathLst>
              <a:path w="6843098" h="349705">
                <a:moveTo>
                  <a:pt x="63583" y="0"/>
                </a:moveTo>
                <a:lnTo>
                  <a:pt x="6779514" y="0"/>
                </a:lnTo>
                <a:cubicBezTo>
                  <a:pt x="6814631" y="0"/>
                  <a:pt x="6843098" y="28467"/>
                  <a:pt x="6843098" y="63583"/>
                </a:cubicBezTo>
                <a:lnTo>
                  <a:pt x="6843098" y="286122"/>
                </a:lnTo>
                <a:cubicBezTo>
                  <a:pt x="6843098" y="321238"/>
                  <a:pt x="6814631" y="349705"/>
                  <a:pt x="6779514" y="349705"/>
                </a:cubicBezTo>
                <a:lnTo>
                  <a:pt x="63583" y="349705"/>
                </a:lnTo>
                <a:cubicBezTo>
                  <a:pt x="28467" y="349705"/>
                  <a:pt x="0" y="321238"/>
                  <a:pt x="0" y="286122"/>
                </a:cubicBezTo>
                <a:lnTo>
                  <a:pt x="0" y="63583"/>
                </a:lnTo>
                <a:cubicBezTo>
                  <a:pt x="0" y="28491"/>
                  <a:pt x="28491" y="0"/>
                  <a:pt x="63583" y="0"/>
                </a:cubicBezTo>
                <a:close/>
              </a:path>
            </a:pathLst>
          </a:custGeom>
          <a:solidFill>
            <a:srgbClr val="1D1D1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2" name="Text 10"/>
          <p:cNvSpPr/>
          <p:nvPr/>
        </p:nvSpPr>
        <p:spPr>
          <a:xfrm>
            <a:off x="642186" y="2231754"/>
            <a:ext cx="6898733" cy="349705"/>
          </a:xfrm>
          <a:prstGeom prst="rect">
            <a:avLst/>
          </a:prstGeom>
          <a:noFill/>
          <a:ln/>
        </p:spPr>
        <p:txBody>
          <a:bodyPr wrap="square" lIns="95374" tIns="95374" rIns="95374" bIns="95374" rtlCol="0" anchor="ctr"/>
          <a:lstStyle/>
          <a:p>
            <a:pPr>
              <a:lnSpc>
                <a:spcPct val="120000"/>
              </a:lnSpc>
            </a:pPr>
            <a:r>
              <a:rPr lang="en-US" sz="876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/usr/local/pf/logs/radius.log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5021" y="2835791"/>
            <a:ext cx="7097429" cy="858368"/>
          </a:xfrm>
          <a:custGeom>
            <a:avLst/>
            <a:gdLst/>
            <a:ahLst/>
            <a:cxnLst/>
            <a:rect l="l" t="t" r="r" b="b"/>
            <a:pathLst>
              <a:path w="7097429" h="858368">
                <a:moveTo>
                  <a:pt x="95373" y="0"/>
                </a:moveTo>
                <a:lnTo>
                  <a:pt x="7002056" y="0"/>
                </a:lnTo>
                <a:cubicBezTo>
                  <a:pt x="7054729" y="0"/>
                  <a:pt x="7097429" y="42700"/>
                  <a:pt x="7097429" y="95373"/>
                </a:cubicBezTo>
                <a:lnTo>
                  <a:pt x="7097429" y="762994"/>
                </a:lnTo>
                <a:cubicBezTo>
                  <a:pt x="7097429" y="815668"/>
                  <a:pt x="7054729" y="858368"/>
                  <a:pt x="7002056" y="858368"/>
                </a:cubicBezTo>
                <a:lnTo>
                  <a:pt x="95373" y="858368"/>
                </a:lnTo>
                <a:cubicBezTo>
                  <a:pt x="42700" y="858368"/>
                  <a:pt x="0" y="815668"/>
                  <a:pt x="0" y="762994"/>
                </a:cubicBezTo>
                <a:lnTo>
                  <a:pt x="0" y="95373"/>
                </a:lnTo>
                <a:cubicBezTo>
                  <a:pt x="0" y="42700"/>
                  <a:pt x="42700" y="0"/>
                  <a:pt x="95373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4" name="Shape 12"/>
          <p:cNvSpPr/>
          <p:nvPr/>
        </p:nvSpPr>
        <p:spPr>
          <a:xfrm>
            <a:off x="662056" y="2978852"/>
            <a:ext cx="158957" cy="158957"/>
          </a:xfrm>
          <a:custGeom>
            <a:avLst/>
            <a:gdLst/>
            <a:ahLst/>
            <a:cxnLst/>
            <a:rect l="l" t="t" r="r" b="b"/>
            <a:pathLst>
              <a:path w="158957" h="158957">
                <a:moveTo>
                  <a:pt x="20460" y="70941"/>
                </a:moveTo>
                <a:cubicBezTo>
                  <a:pt x="24589" y="42068"/>
                  <a:pt x="49457" y="19870"/>
                  <a:pt x="79478" y="19870"/>
                </a:cubicBezTo>
                <a:cubicBezTo>
                  <a:pt x="95933" y="19870"/>
                  <a:pt x="110835" y="26545"/>
                  <a:pt x="121639" y="37318"/>
                </a:cubicBezTo>
                <a:cubicBezTo>
                  <a:pt x="121701" y="37380"/>
                  <a:pt x="121764" y="37442"/>
                  <a:pt x="121826" y="37504"/>
                </a:cubicBezTo>
                <a:lnTo>
                  <a:pt x="124185" y="39739"/>
                </a:lnTo>
                <a:lnTo>
                  <a:pt x="109314" y="39739"/>
                </a:lnTo>
                <a:cubicBezTo>
                  <a:pt x="103819" y="39739"/>
                  <a:pt x="99379" y="44179"/>
                  <a:pt x="99379" y="49674"/>
                </a:cubicBezTo>
                <a:cubicBezTo>
                  <a:pt x="99379" y="55169"/>
                  <a:pt x="103819" y="59609"/>
                  <a:pt x="109314" y="59609"/>
                </a:cubicBezTo>
                <a:lnTo>
                  <a:pt x="149053" y="59609"/>
                </a:lnTo>
                <a:cubicBezTo>
                  <a:pt x="154548" y="59609"/>
                  <a:pt x="158988" y="55169"/>
                  <a:pt x="158988" y="49674"/>
                </a:cubicBezTo>
                <a:lnTo>
                  <a:pt x="158988" y="9935"/>
                </a:lnTo>
                <a:cubicBezTo>
                  <a:pt x="158988" y="4440"/>
                  <a:pt x="154548" y="0"/>
                  <a:pt x="149053" y="0"/>
                </a:cubicBezTo>
                <a:cubicBezTo>
                  <a:pt x="143558" y="0"/>
                  <a:pt x="139118" y="4440"/>
                  <a:pt x="139118" y="9935"/>
                </a:cubicBezTo>
                <a:lnTo>
                  <a:pt x="139118" y="26514"/>
                </a:lnTo>
                <a:lnTo>
                  <a:pt x="135610" y="23192"/>
                </a:lnTo>
                <a:cubicBezTo>
                  <a:pt x="121236" y="8879"/>
                  <a:pt x="101366" y="0"/>
                  <a:pt x="79478" y="0"/>
                </a:cubicBezTo>
                <a:cubicBezTo>
                  <a:pt x="39429" y="0"/>
                  <a:pt x="6302" y="29618"/>
                  <a:pt x="807" y="68147"/>
                </a:cubicBezTo>
                <a:cubicBezTo>
                  <a:pt x="31" y="73580"/>
                  <a:pt x="3788" y="78609"/>
                  <a:pt x="9221" y="79385"/>
                </a:cubicBezTo>
                <a:cubicBezTo>
                  <a:pt x="14654" y="80162"/>
                  <a:pt x="19683" y="76374"/>
                  <a:pt x="20460" y="70972"/>
                </a:cubicBezTo>
                <a:close/>
                <a:moveTo>
                  <a:pt x="158150" y="90810"/>
                </a:moveTo>
                <a:cubicBezTo>
                  <a:pt x="158926" y="85377"/>
                  <a:pt x="155138" y="80348"/>
                  <a:pt x="149736" y="79572"/>
                </a:cubicBezTo>
                <a:cubicBezTo>
                  <a:pt x="144334" y="78795"/>
                  <a:pt x="139274" y="82583"/>
                  <a:pt x="138497" y="87985"/>
                </a:cubicBezTo>
                <a:cubicBezTo>
                  <a:pt x="134368" y="116858"/>
                  <a:pt x="109500" y="139056"/>
                  <a:pt x="79478" y="139056"/>
                </a:cubicBezTo>
                <a:cubicBezTo>
                  <a:pt x="63024" y="139056"/>
                  <a:pt x="48122" y="132381"/>
                  <a:pt x="37318" y="121608"/>
                </a:cubicBezTo>
                <a:cubicBezTo>
                  <a:pt x="37256" y="121546"/>
                  <a:pt x="37193" y="121484"/>
                  <a:pt x="37131" y="121422"/>
                </a:cubicBezTo>
                <a:lnTo>
                  <a:pt x="34772" y="119187"/>
                </a:lnTo>
                <a:lnTo>
                  <a:pt x="49643" y="119187"/>
                </a:lnTo>
                <a:cubicBezTo>
                  <a:pt x="55138" y="119187"/>
                  <a:pt x="59578" y="114747"/>
                  <a:pt x="59578" y="109252"/>
                </a:cubicBezTo>
                <a:cubicBezTo>
                  <a:pt x="59578" y="103757"/>
                  <a:pt x="55138" y="99317"/>
                  <a:pt x="49643" y="99317"/>
                </a:cubicBezTo>
                <a:lnTo>
                  <a:pt x="9935" y="99348"/>
                </a:lnTo>
                <a:cubicBezTo>
                  <a:pt x="7296" y="99348"/>
                  <a:pt x="4750" y="100404"/>
                  <a:pt x="2887" y="102298"/>
                </a:cubicBezTo>
                <a:cubicBezTo>
                  <a:pt x="1025" y="104191"/>
                  <a:pt x="-31" y="106706"/>
                  <a:pt x="0" y="109376"/>
                </a:cubicBezTo>
                <a:lnTo>
                  <a:pt x="310" y="148805"/>
                </a:lnTo>
                <a:cubicBezTo>
                  <a:pt x="342" y="154300"/>
                  <a:pt x="4843" y="158709"/>
                  <a:pt x="10338" y="158647"/>
                </a:cubicBezTo>
                <a:cubicBezTo>
                  <a:pt x="15834" y="158584"/>
                  <a:pt x="20242" y="154114"/>
                  <a:pt x="20180" y="148619"/>
                </a:cubicBezTo>
                <a:lnTo>
                  <a:pt x="20056" y="132630"/>
                </a:lnTo>
                <a:lnTo>
                  <a:pt x="23378" y="135765"/>
                </a:lnTo>
                <a:cubicBezTo>
                  <a:pt x="37752" y="150078"/>
                  <a:pt x="57591" y="158957"/>
                  <a:pt x="79478" y="158957"/>
                </a:cubicBezTo>
                <a:cubicBezTo>
                  <a:pt x="119528" y="158957"/>
                  <a:pt x="152655" y="129339"/>
                  <a:pt x="158150" y="9081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Text 13"/>
          <p:cNvSpPr/>
          <p:nvPr/>
        </p:nvSpPr>
        <p:spPr>
          <a:xfrm>
            <a:off x="936257" y="2962956"/>
            <a:ext cx="1049116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NPS Event Viewer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2186" y="3217288"/>
            <a:ext cx="6843098" cy="349705"/>
          </a:xfrm>
          <a:custGeom>
            <a:avLst/>
            <a:gdLst/>
            <a:ahLst/>
            <a:cxnLst/>
            <a:rect l="l" t="t" r="r" b="b"/>
            <a:pathLst>
              <a:path w="6843098" h="349705">
                <a:moveTo>
                  <a:pt x="63583" y="0"/>
                </a:moveTo>
                <a:lnTo>
                  <a:pt x="6779514" y="0"/>
                </a:lnTo>
                <a:cubicBezTo>
                  <a:pt x="6814631" y="0"/>
                  <a:pt x="6843098" y="28467"/>
                  <a:pt x="6843098" y="63583"/>
                </a:cubicBezTo>
                <a:lnTo>
                  <a:pt x="6843098" y="286122"/>
                </a:lnTo>
                <a:cubicBezTo>
                  <a:pt x="6843098" y="321238"/>
                  <a:pt x="6814631" y="349705"/>
                  <a:pt x="6779514" y="349705"/>
                </a:cubicBezTo>
                <a:lnTo>
                  <a:pt x="63583" y="349705"/>
                </a:lnTo>
                <a:cubicBezTo>
                  <a:pt x="28467" y="349705"/>
                  <a:pt x="0" y="321238"/>
                  <a:pt x="0" y="286122"/>
                </a:cubicBezTo>
                <a:lnTo>
                  <a:pt x="0" y="63583"/>
                </a:lnTo>
                <a:cubicBezTo>
                  <a:pt x="0" y="28491"/>
                  <a:pt x="28491" y="0"/>
                  <a:pt x="63583" y="0"/>
                </a:cubicBezTo>
                <a:close/>
              </a:path>
            </a:pathLst>
          </a:custGeom>
          <a:solidFill>
            <a:srgbClr val="1D1D1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7" name="Text 15"/>
          <p:cNvSpPr/>
          <p:nvPr/>
        </p:nvSpPr>
        <p:spPr>
          <a:xfrm>
            <a:off x="642186" y="3217288"/>
            <a:ext cx="6898733" cy="349705"/>
          </a:xfrm>
          <a:prstGeom prst="rect">
            <a:avLst/>
          </a:prstGeom>
          <a:noFill/>
          <a:ln/>
        </p:spPr>
        <p:txBody>
          <a:bodyPr wrap="square" lIns="95374" tIns="95374" rIns="95374" bIns="95374" rtlCol="0" anchor="ctr"/>
          <a:lstStyle/>
          <a:p>
            <a:pPr>
              <a:lnSpc>
                <a:spcPct val="120000"/>
              </a:lnSpc>
            </a:pPr>
            <a:r>
              <a:rPr lang="en-US" sz="876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Event Viewer → Security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21093" y="4085199"/>
            <a:ext cx="7485284" cy="2691839"/>
          </a:xfrm>
          <a:custGeom>
            <a:avLst/>
            <a:gdLst/>
            <a:ahLst/>
            <a:cxnLst/>
            <a:rect l="l" t="t" r="r" b="b"/>
            <a:pathLst>
              <a:path w="7485284" h="2772210">
                <a:moveTo>
                  <a:pt x="127161" y="0"/>
                </a:moveTo>
                <a:lnTo>
                  <a:pt x="7358123" y="0"/>
                </a:lnTo>
                <a:cubicBezTo>
                  <a:pt x="7428352" y="0"/>
                  <a:pt x="7485284" y="56932"/>
                  <a:pt x="7485284" y="127161"/>
                </a:cubicBezTo>
                <a:lnTo>
                  <a:pt x="7485284" y="2645048"/>
                </a:lnTo>
                <a:cubicBezTo>
                  <a:pt x="7485284" y="2715278"/>
                  <a:pt x="7428352" y="2772210"/>
                  <a:pt x="7358123" y="2772210"/>
                </a:cubicBezTo>
                <a:lnTo>
                  <a:pt x="127161" y="2772210"/>
                </a:lnTo>
                <a:cubicBezTo>
                  <a:pt x="56932" y="2772210"/>
                  <a:pt x="0" y="2715278"/>
                  <a:pt x="0" y="2645048"/>
                </a:cubicBezTo>
                <a:lnTo>
                  <a:pt x="0" y="127161"/>
                </a:lnTo>
                <a:cubicBezTo>
                  <a:pt x="0" y="56979"/>
                  <a:pt x="56979" y="0"/>
                  <a:pt x="12716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3844" dist="794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9" name="Shape 17"/>
          <p:cNvSpPr/>
          <p:nvPr/>
        </p:nvSpPr>
        <p:spPr>
          <a:xfrm>
            <a:off x="515021" y="4279125"/>
            <a:ext cx="445080" cy="445080"/>
          </a:xfrm>
          <a:custGeom>
            <a:avLst/>
            <a:gdLst/>
            <a:ahLst/>
            <a:cxnLst/>
            <a:rect l="l" t="t" r="r" b="b"/>
            <a:pathLst>
              <a:path w="445080" h="445080">
                <a:moveTo>
                  <a:pt x="95376" y="0"/>
                </a:moveTo>
                <a:lnTo>
                  <a:pt x="349703" y="0"/>
                </a:lnTo>
                <a:cubicBezTo>
                  <a:pt x="402343" y="0"/>
                  <a:pt x="445080" y="42737"/>
                  <a:pt x="445080" y="95376"/>
                </a:cubicBezTo>
                <a:lnTo>
                  <a:pt x="445080" y="349703"/>
                </a:lnTo>
                <a:cubicBezTo>
                  <a:pt x="445080" y="402378"/>
                  <a:pt x="402378" y="445080"/>
                  <a:pt x="349703" y="445080"/>
                </a:cubicBezTo>
                <a:lnTo>
                  <a:pt x="95376" y="445080"/>
                </a:lnTo>
                <a:cubicBezTo>
                  <a:pt x="42737" y="445080"/>
                  <a:pt x="0" y="402343"/>
                  <a:pt x="0" y="349703"/>
                </a:cubicBezTo>
                <a:lnTo>
                  <a:pt x="0" y="95376"/>
                </a:lnTo>
                <a:cubicBezTo>
                  <a:pt x="0" y="42737"/>
                  <a:pt x="42737" y="0"/>
                  <a:pt x="95376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Shape 18"/>
          <p:cNvSpPr/>
          <p:nvPr/>
        </p:nvSpPr>
        <p:spPr>
          <a:xfrm>
            <a:off x="642186" y="4406290"/>
            <a:ext cx="190748" cy="190748"/>
          </a:xfrm>
          <a:custGeom>
            <a:avLst/>
            <a:gdLst/>
            <a:ahLst/>
            <a:cxnLst/>
            <a:rect l="l" t="t" r="r" b="b"/>
            <a:pathLst>
              <a:path w="190748" h="190748">
                <a:moveTo>
                  <a:pt x="23844" y="23844"/>
                </a:moveTo>
                <a:cubicBezTo>
                  <a:pt x="23844" y="17249"/>
                  <a:pt x="18516" y="11922"/>
                  <a:pt x="11922" y="11922"/>
                </a:cubicBezTo>
                <a:cubicBezTo>
                  <a:pt x="5328" y="11922"/>
                  <a:pt x="0" y="17249"/>
                  <a:pt x="0" y="23844"/>
                </a:cubicBezTo>
                <a:lnTo>
                  <a:pt x="0" y="149022"/>
                </a:lnTo>
                <a:cubicBezTo>
                  <a:pt x="0" y="165489"/>
                  <a:pt x="13337" y="178827"/>
                  <a:pt x="29804" y="178827"/>
                </a:cubicBezTo>
                <a:lnTo>
                  <a:pt x="178827" y="178827"/>
                </a:lnTo>
                <a:cubicBezTo>
                  <a:pt x="185421" y="178827"/>
                  <a:pt x="190748" y="173499"/>
                  <a:pt x="190748" y="166905"/>
                </a:cubicBezTo>
                <a:cubicBezTo>
                  <a:pt x="190748" y="160311"/>
                  <a:pt x="185421" y="154983"/>
                  <a:pt x="178827" y="154983"/>
                </a:cubicBezTo>
                <a:lnTo>
                  <a:pt x="29804" y="154983"/>
                </a:lnTo>
                <a:cubicBezTo>
                  <a:pt x="26526" y="154983"/>
                  <a:pt x="23844" y="152301"/>
                  <a:pt x="23844" y="149022"/>
                </a:cubicBezTo>
                <a:lnTo>
                  <a:pt x="23844" y="23844"/>
                </a:lnTo>
                <a:close/>
                <a:moveTo>
                  <a:pt x="175325" y="56107"/>
                </a:moveTo>
                <a:cubicBezTo>
                  <a:pt x="179982" y="51450"/>
                  <a:pt x="179982" y="43887"/>
                  <a:pt x="175325" y="39230"/>
                </a:cubicBezTo>
                <a:cubicBezTo>
                  <a:pt x="170668" y="34573"/>
                  <a:pt x="163105" y="34573"/>
                  <a:pt x="158448" y="39230"/>
                </a:cubicBezTo>
                <a:lnTo>
                  <a:pt x="119218" y="78497"/>
                </a:lnTo>
                <a:lnTo>
                  <a:pt x="97833" y="57150"/>
                </a:lnTo>
                <a:cubicBezTo>
                  <a:pt x="93176" y="52493"/>
                  <a:pt x="85613" y="52493"/>
                  <a:pt x="80956" y="57150"/>
                </a:cubicBezTo>
                <a:lnTo>
                  <a:pt x="45191" y="92915"/>
                </a:lnTo>
                <a:cubicBezTo>
                  <a:pt x="40534" y="97572"/>
                  <a:pt x="40534" y="105135"/>
                  <a:pt x="45191" y="109792"/>
                </a:cubicBezTo>
                <a:cubicBezTo>
                  <a:pt x="49848" y="114449"/>
                  <a:pt x="57411" y="114449"/>
                  <a:pt x="62068" y="109792"/>
                </a:cubicBezTo>
                <a:lnTo>
                  <a:pt x="89413" y="82447"/>
                </a:lnTo>
                <a:lnTo>
                  <a:pt x="110798" y="103831"/>
                </a:lnTo>
                <a:cubicBezTo>
                  <a:pt x="115455" y="108488"/>
                  <a:pt x="123018" y="108488"/>
                  <a:pt x="127675" y="103831"/>
                </a:cubicBezTo>
                <a:lnTo>
                  <a:pt x="175362" y="5614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1" name="Text 19"/>
          <p:cNvSpPr/>
          <p:nvPr/>
        </p:nvSpPr>
        <p:spPr>
          <a:xfrm>
            <a:off x="1087266" y="4374499"/>
            <a:ext cx="1796214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2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Éléments Confirmés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5021" y="4851370"/>
            <a:ext cx="7097429" cy="540454"/>
          </a:xfrm>
          <a:custGeom>
            <a:avLst/>
            <a:gdLst/>
            <a:ahLst/>
            <a:cxnLst/>
            <a:rect l="l" t="t" r="r" b="b"/>
            <a:pathLst>
              <a:path w="7097429" h="540454">
                <a:moveTo>
                  <a:pt x="95374" y="0"/>
                </a:moveTo>
                <a:lnTo>
                  <a:pt x="7002055" y="0"/>
                </a:lnTo>
                <a:cubicBezTo>
                  <a:pt x="7054729" y="0"/>
                  <a:pt x="7097429" y="42700"/>
                  <a:pt x="7097429" y="95374"/>
                </a:cubicBezTo>
                <a:lnTo>
                  <a:pt x="7097429" y="445080"/>
                </a:lnTo>
                <a:cubicBezTo>
                  <a:pt x="7097429" y="497753"/>
                  <a:pt x="7054729" y="540454"/>
                  <a:pt x="7002055" y="540454"/>
                </a:cubicBezTo>
                <a:lnTo>
                  <a:pt x="95374" y="540454"/>
                </a:lnTo>
                <a:cubicBezTo>
                  <a:pt x="42700" y="540454"/>
                  <a:pt x="0" y="497753"/>
                  <a:pt x="0" y="445080"/>
                </a:cubicBezTo>
                <a:lnTo>
                  <a:pt x="0" y="95374"/>
                </a:lnTo>
                <a:cubicBezTo>
                  <a:pt x="0" y="42736"/>
                  <a:pt x="42736" y="0"/>
                  <a:pt x="95374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Shape 21"/>
          <p:cNvSpPr/>
          <p:nvPr/>
        </p:nvSpPr>
        <p:spPr>
          <a:xfrm>
            <a:off x="630264" y="4978536"/>
            <a:ext cx="143061" cy="143061"/>
          </a:xfrm>
          <a:custGeom>
            <a:avLst/>
            <a:gdLst/>
            <a:ahLst/>
            <a:cxnLst/>
            <a:rect l="l" t="t" r="r" b="b"/>
            <a:pathLst>
              <a:path w="143061" h="143061">
                <a:moveTo>
                  <a:pt x="71531" y="143061"/>
                </a:moveTo>
                <a:cubicBezTo>
                  <a:pt x="111009" y="143061"/>
                  <a:pt x="143061" y="111009"/>
                  <a:pt x="143061" y="71531"/>
                </a:cubicBezTo>
                <a:cubicBezTo>
                  <a:pt x="143061" y="32052"/>
                  <a:pt x="111009" y="0"/>
                  <a:pt x="71531" y="0"/>
                </a:cubicBezTo>
                <a:cubicBezTo>
                  <a:pt x="32052" y="0"/>
                  <a:pt x="0" y="32052"/>
                  <a:pt x="0" y="71531"/>
                </a:cubicBezTo>
                <a:cubicBezTo>
                  <a:pt x="0" y="111009"/>
                  <a:pt x="32052" y="143061"/>
                  <a:pt x="71531" y="143061"/>
                </a:cubicBezTo>
                <a:close/>
                <a:moveTo>
                  <a:pt x="95113" y="59432"/>
                </a:moveTo>
                <a:lnTo>
                  <a:pt x="72760" y="95197"/>
                </a:lnTo>
                <a:cubicBezTo>
                  <a:pt x="71587" y="97069"/>
                  <a:pt x="69575" y="98243"/>
                  <a:pt x="67367" y="98355"/>
                </a:cubicBezTo>
                <a:cubicBezTo>
                  <a:pt x="65160" y="98466"/>
                  <a:pt x="63036" y="97460"/>
                  <a:pt x="61723" y="95672"/>
                </a:cubicBezTo>
                <a:lnTo>
                  <a:pt x="48311" y="77790"/>
                </a:lnTo>
                <a:cubicBezTo>
                  <a:pt x="46076" y="74828"/>
                  <a:pt x="46691" y="70637"/>
                  <a:pt x="49652" y="68401"/>
                </a:cubicBezTo>
                <a:cubicBezTo>
                  <a:pt x="52614" y="66166"/>
                  <a:pt x="56805" y="66781"/>
                  <a:pt x="59041" y="69742"/>
                </a:cubicBezTo>
                <a:lnTo>
                  <a:pt x="66585" y="79801"/>
                </a:lnTo>
                <a:lnTo>
                  <a:pt x="83741" y="52335"/>
                </a:lnTo>
                <a:cubicBezTo>
                  <a:pt x="85697" y="49205"/>
                  <a:pt x="89832" y="48227"/>
                  <a:pt x="92990" y="50211"/>
                </a:cubicBezTo>
                <a:cubicBezTo>
                  <a:pt x="96147" y="52195"/>
                  <a:pt x="97097" y="56302"/>
                  <a:pt x="95113" y="5946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4" name="Text 22"/>
          <p:cNvSpPr/>
          <p:nvPr/>
        </p:nvSpPr>
        <p:spPr>
          <a:xfrm>
            <a:off x="884596" y="4946744"/>
            <a:ext cx="1112699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Requêtes 802.1X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84596" y="5137493"/>
            <a:ext cx="1104751" cy="158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6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Envoyées par le client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15021" y="5487198"/>
            <a:ext cx="7097429" cy="540454"/>
          </a:xfrm>
          <a:custGeom>
            <a:avLst/>
            <a:gdLst/>
            <a:ahLst/>
            <a:cxnLst/>
            <a:rect l="l" t="t" r="r" b="b"/>
            <a:pathLst>
              <a:path w="7097429" h="540454">
                <a:moveTo>
                  <a:pt x="95374" y="0"/>
                </a:moveTo>
                <a:lnTo>
                  <a:pt x="7002055" y="0"/>
                </a:lnTo>
                <a:cubicBezTo>
                  <a:pt x="7054729" y="0"/>
                  <a:pt x="7097429" y="42700"/>
                  <a:pt x="7097429" y="95374"/>
                </a:cubicBezTo>
                <a:lnTo>
                  <a:pt x="7097429" y="445080"/>
                </a:lnTo>
                <a:cubicBezTo>
                  <a:pt x="7097429" y="497753"/>
                  <a:pt x="7054729" y="540454"/>
                  <a:pt x="7002055" y="540454"/>
                </a:cubicBezTo>
                <a:lnTo>
                  <a:pt x="95374" y="540454"/>
                </a:lnTo>
                <a:cubicBezTo>
                  <a:pt x="42700" y="540454"/>
                  <a:pt x="0" y="497753"/>
                  <a:pt x="0" y="445080"/>
                </a:cubicBezTo>
                <a:lnTo>
                  <a:pt x="0" y="95374"/>
                </a:lnTo>
                <a:cubicBezTo>
                  <a:pt x="0" y="42736"/>
                  <a:pt x="42736" y="0"/>
                  <a:pt x="95374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7" name="Shape 25"/>
          <p:cNvSpPr/>
          <p:nvPr/>
        </p:nvSpPr>
        <p:spPr>
          <a:xfrm>
            <a:off x="630264" y="5614363"/>
            <a:ext cx="143061" cy="143061"/>
          </a:xfrm>
          <a:custGeom>
            <a:avLst/>
            <a:gdLst/>
            <a:ahLst/>
            <a:cxnLst/>
            <a:rect l="l" t="t" r="r" b="b"/>
            <a:pathLst>
              <a:path w="143061" h="143061">
                <a:moveTo>
                  <a:pt x="71531" y="143061"/>
                </a:moveTo>
                <a:cubicBezTo>
                  <a:pt x="111009" y="143061"/>
                  <a:pt x="143061" y="111009"/>
                  <a:pt x="143061" y="71531"/>
                </a:cubicBezTo>
                <a:cubicBezTo>
                  <a:pt x="143061" y="32052"/>
                  <a:pt x="111009" y="0"/>
                  <a:pt x="71531" y="0"/>
                </a:cubicBezTo>
                <a:cubicBezTo>
                  <a:pt x="32052" y="0"/>
                  <a:pt x="0" y="32052"/>
                  <a:pt x="0" y="71531"/>
                </a:cubicBezTo>
                <a:cubicBezTo>
                  <a:pt x="0" y="111009"/>
                  <a:pt x="32052" y="143061"/>
                  <a:pt x="71531" y="143061"/>
                </a:cubicBezTo>
                <a:close/>
                <a:moveTo>
                  <a:pt x="95113" y="59432"/>
                </a:moveTo>
                <a:lnTo>
                  <a:pt x="72760" y="95197"/>
                </a:lnTo>
                <a:cubicBezTo>
                  <a:pt x="71587" y="97069"/>
                  <a:pt x="69575" y="98243"/>
                  <a:pt x="67367" y="98355"/>
                </a:cubicBezTo>
                <a:cubicBezTo>
                  <a:pt x="65160" y="98466"/>
                  <a:pt x="63036" y="97460"/>
                  <a:pt x="61723" y="95672"/>
                </a:cubicBezTo>
                <a:lnTo>
                  <a:pt x="48311" y="77790"/>
                </a:lnTo>
                <a:cubicBezTo>
                  <a:pt x="46076" y="74828"/>
                  <a:pt x="46691" y="70637"/>
                  <a:pt x="49652" y="68401"/>
                </a:cubicBezTo>
                <a:cubicBezTo>
                  <a:pt x="52614" y="66166"/>
                  <a:pt x="56805" y="66781"/>
                  <a:pt x="59041" y="69742"/>
                </a:cubicBezTo>
                <a:lnTo>
                  <a:pt x="66585" y="79801"/>
                </a:lnTo>
                <a:lnTo>
                  <a:pt x="83741" y="52335"/>
                </a:lnTo>
                <a:cubicBezTo>
                  <a:pt x="85697" y="49205"/>
                  <a:pt x="89832" y="48227"/>
                  <a:pt x="92990" y="50211"/>
                </a:cubicBezTo>
                <a:cubicBezTo>
                  <a:pt x="96147" y="52195"/>
                  <a:pt x="97097" y="56302"/>
                  <a:pt x="95113" y="5946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884596" y="5582572"/>
            <a:ext cx="1303447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Consultation LDAP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84596" y="5773320"/>
            <a:ext cx="1295499" cy="158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6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Directory interrogé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15021" y="6123026"/>
            <a:ext cx="7097429" cy="540454"/>
          </a:xfrm>
          <a:custGeom>
            <a:avLst/>
            <a:gdLst/>
            <a:ahLst/>
            <a:cxnLst/>
            <a:rect l="l" t="t" r="r" b="b"/>
            <a:pathLst>
              <a:path w="7097429" h="540454">
                <a:moveTo>
                  <a:pt x="95374" y="0"/>
                </a:moveTo>
                <a:lnTo>
                  <a:pt x="7002055" y="0"/>
                </a:lnTo>
                <a:cubicBezTo>
                  <a:pt x="7054729" y="0"/>
                  <a:pt x="7097429" y="42700"/>
                  <a:pt x="7097429" y="95374"/>
                </a:cubicBezTo>
                <a:lnTo>
                  <a:pt x="7097429" y="445080"/>
                </a:lnTo>
                <a:cubicBezTo>
                  <a:pt x="7097429" y="497753"/>
                  <a:pt x="7054729" y="540454"/>
                  <a:pt x="7002055" y="540454"/>
                </a:cubicBezTo>
                <a:lnTo>
                  <a:pt x="95374" y="540454"/>
                </a:lnTo>
                <a:cubicBezTo>
                  <a:pt x="42700" y="540454"/>
                  <a:pt x="0" y="497753"/>
                  <a:pt x="0" y="445080"/>
                </a:cubicBezTo>
                <a:lnTo>
                  <a:pt x="0" y="95374"/>
                </a:lnTo>
                <a:cubicBezTo>
                  <a:pt x="0" y="42736"/>
                  <a:pt x="42736" y="0"/>
                  <a:pt x="95374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1" name="Shape 29"/>
          <p:cNvSpPr/>
          <p:nvPr/>
        </p:nvSpPr>
        <p:spPr>
          <a:xfrm>
            <a:off x="630264" y="6250191"/>
            <a:ext cx="143061" cy="143061"/>
          </a:xfrm>
          <a:custGeom>
            <a:avLst/>
            <a:gdLst/>
            <a:ahLst/>
            <a:cxnLst/>
            <a:rect l="l" t="t" r="r" b="b"/>
            <a:pathLst>
              <a:path w="143061" h="143061">
                <a:moveTo>
                  <a:pt x="71531" y="143061"/>
                </a:moveTo>
                <a:cubicBezTo>
                  <a:pt x="111009" y="143061"/>
                  <a:pt x="143061" y="111009"/>
                  <a:pt x="143061" y="71531"/>
                </a:cubicBezTo>
                <a:cubicBezTo>
                  <a:pt x="143061" y="32052"/>
                  <a:pt x="111009" y="0"/>
                  <a:pt x="71531" y="0"/>
                </a:cubicBezTo>
                <a:cubicBezTo>
                  <a:pt x="32052" y="0"/>
                  <a:pt x="0" y="32052"/>
                  <a:pt x="0" y="71531"/>
                </a:cubicBezTo>
                <a:cubicBezTo>
                  <a:pt x="0" y="111009"/>
                  <a:pt x="32052" y="143061"/>
                  <a:pt x="71531" y="143061"/>
                </a:cubicBezTo>
                <a:close/>
                <a:moveTo>
                  <a:pt x="95113" y="59432"/>
                </a:moveTo>
                <a:lnTo>
                  <a:pt x="72760" y="95197"/>
                </a:lnTo>
                <a:cubicBezTo>
                  <a:pt x="71587" y="97069"/>
                  <a:pt x="69575" y="98243"/>
                  <a:pt x="67367" y="98355"/>
                </a:cubicBezTo>
                <a:cubicBezTo>
                  <a:pt x="65160" y="98466"/>
                  <a:pt x="63036" y="97460"/>
                  <a:pt x="61723" y="95672"/>
                </a:cubicBezTo>
                <a:lnTo>
                  <a:pt x="48311" y="77790"/>
                </a:lnTo>
                <a:cubicBezTo>
                  <a:pt x="46076" y="74828"/>
                  <a:pt x="46691" y="70637"/>
                  <a:pt x="49652" y="68401"/>
                </a:cubicBezTo>
                <a:cubicBezTo>
                  <a:pt x="52614" y="66166"/>
                  <a:pt x="56805" y="66781"/>
                  <a:pt x="59041" y="69742"/>
                </a:cubicBezTo>
                <a:lnTo>
                  <a:pt x="66585" y="79801"/>
                </a:lnTo>
                <a:lnTo>
                  <a:pt x="83741" y="52335"/>
                </a:lnTo>
                <a:cubicBezTo>
                  <a:pt x="85697" y="49205"/>
                  <a:pt x="89832" y="48227"/>
                  <a:pt x="92990" y="50211"/>
                </a:cubicBezTo>
                <a:cubicBezTo>
                  <a:pt x="96147" y="52195"/>
                  <a:pt x="97097" y="56302"/>
                  <a:pt x="95113" y="5946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2" name="Text 30"/>
          <p:cNvSpPr/>
          <p:nvPr/>
        </p:nvSpPr>
        <p:spPr>
          <a:xfrm>
            <a:off x="884596" y="6218400"/>
            <a:ext cx="1367030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Décision d'accès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84596" y="6409148"/>
            <a:ext cx="1359082" cy="158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6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Appliquée par PacketFence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060808" y="1080907"/>
            <a:ext cx="3814967" cy="2416146"/>
          </a:xfrm>
          <a:custGeom>
            <a:avLst/>
            <a:gdLst/>
            <a:ahLst/>
            <a:cxnLst/>
            <a:rect l="l" t="t" r="r" b="b"/>
            <a:pathLst>
              <a:path w="3814967" h="2416146">
                <a:moveTo>
                  <a:pt x="127162" y="0"/>
                </a:moveTo>
                <a:lnTo>
                  <a:pt x="3687806" y="0"/>
                </a:lnTo>
                <a:cubicBezTo>
                  <a:pt x="3758035" y="0"/>
                  <a:pt x="3814967" y="56932"/>
                  <a:pt x="3814967" y="127162"/>
                </a:cubicBezTo>
                <a:lnTo>
                  <a:pt x="3814967" y="2288984"/>
                </a:lnTo>
                <a:cubicBezTo>
                  <a:pt x="3814967" y="2359214"/>
                  <a:pt x="3758035" y="2416146"/>
                  <a:pt x="3687806" y="2416146"/>
                </a:cubicBezTo>
                <a:lnTo>
                  <a:pt x="127162" y="2416146"/>
                </a:lnTo>
                <a:cubicBezTo>
                  <a:pt x="56932" y="2416146"/>
                  <a:pt x="0" y="2359214"/>
                  <a:pt x="0" y="2288984"/>
                </a:cubicBezTo>
                <a:lnTo>
                  <a:pt x="0" y="127162"/>
                </a:lnTo>
                <a:cubicBezTo>
                  <a:pt x="0" y="56979"/>
                  <a:pt x="56979" y="0"/>
                  <a:pt x="12716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0071E3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35" name="Text 33"/>
          <p:cNvSpPr/>
          <p:nvPr/>
        </p:nvSpPr>
        <p:spPr>
          <a:xfrm>
            <a:off x="8251556" y="1271656"/>
            <a:ext cx="3528845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NAC Validée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251556" y="1653052"/>
            <a:ext cx="317914" cy="317914"/>
          </a:xfrm>
          <a:custGeom>
            <a:avLst/>
            <a:gdLst/>
            <a:ahLst/>
            <a:cxnLst/>
            <a:rect l="l" t="t" r="r" b="b"/>
            <a:pathLst>
              <a:path w="317914" h="317914">
                <a:moveTo>
                  <a:pt x="63583" y="0"/>
                </a:moveTo>
                <a:lnTo>
                  <a:pt x="254331" y="0"/>
                </a:lnTo>
                <a:cubicBezTo>
                  <a:pt x="289447" y="0"/>
                  <a:pt x="317914" y="28467"/>
                  <a:pt x="317914" y="63583"/>
                </a:cubicBezTo>
                <a:lnTo>
                  <a:pt x="317914" y="254331"/>
                </a:lnTo>
                <a:cubicBezTo>
                  <a:pt x="317914" y="289447"/>
                  <a:pt x="289447" y="317914"/>
                  <a:pt x="254331" y="317914"/>
                </a:cubicBezTo>
                <a:lnTo>
                  <a:pt x="63583" y="317914"/>
                </a:lnTo>
                <a:cubicBezTo>
                  <a:pt x="28467" y="317914"/>
                  <a:pt x="0" y="289447"/>
                  <a:pt x="0" y="254331"/>
                </a:cubicBezTo>
                <a:lnTo>
                  <a:pt x="0" y="63583"/>
                </a:lnTo>
                <a:cubicBezTo>
                  <a:pt x="0" y="28490"/>
                  <a:pt x="28490" y="0"/>
                  <a:pt x="63583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7" name="Shape 35"/>
          <p:cNvSpPr/>
          <p:nvPr/>
        </p:nvSpPr>
        <p:spPr>
          <a:xfrm>
            <a:off x="8354878" y="1748426"/>
            <a:ext cx="111270" cy="127166"/>
          </a:xfrm>
          <a:custGeom>
            <a:avLst/>
            <a:gdLst/>
            <a:ahLst/>
            <a:cxnLst/>
            <a:rect l="l" t="t" r="r" b="b"/>
            <a:pathLst>
              <a:path w="111270" h="127166">
                <a:moveTo>
                  <a:pt x="107991" y="17411"/>
                </a:moveTo>
                <a:cubicBezTo>
                  <a:pt x="111543" y="19994"/>
                  <a:pt x="112338" y="24961"/>
                  <a:pt x="109755" y="28513"/>
                </a:cubicBezTo>
                <a:lnTo>
                  <a:pt x="46172" y="115939"/>
                </a:lnTo>
                <a:cubicBezTo>
                  <a:pt x="44806" y="117827"/>
                  <a:pt x="42695" y="118994"/>
                  <a:pt x="40360" y="119193"/>
                </a:cubicBezTo>
                <a:cubicBezTo>
                  <a:pt x="38025" y="119392"/>
                  <a:pt x="35765" y="118522"/>
                  <a:pt x="34126" y="116883"/>
                </a:cubicBezTo>
                <a:lnTo>
                  <a:pt x="2335" y="85092"/>
                </a:lnTo>
                <a:cubicBezTo>
                  <a:pt x="-770" y="81987"/>
                  <a:pt x="-770" y="76945"/>
                  <a:pt x="2335" y="73840"/>
                </a:cubicBezTo>
                <a:cubicBezTo>
                  <a:pt x="5439" y="70736"/>
                  <a:pt x="10481" y="70736"/>
                  <a:pt x="13586" y="73840"/>
                </a:cubicBezTo>
                <a:lnTo>
                  <a:pt x="38795" y="99050"/>
                </a:lnTo>
                <a:lnTo>
                  <a:pt x="96914" y="19149"/>
                </a:lnTo>
                <a:cubicBezTo>
                  <a:pt x="99497" y="15598"/>
                  <a:pt x="104465" y="14803"/>
                  <a:pt x="108016" y="1738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8" name="Text 36"/>
          <p:cNvSpPr/>
          <p:nvPr/>
        </p:nvSpPr>
        <p:spPr>
          <a:xfrm>
            <a:off x="8664844" y="1716634"/>
            <a:ext cx="1327291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Autorisation pour user1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51556" y="2098131"/>
            <a:ext cx="317914" cy="317914"/>
          </a:xfrm>
          <a:custGeom>
            <a:avLst/>
            <a:gdLst/>
            <a:ahLst/>
            <a:cxnLst/>
            <a:rect l="l" t="t" r="r" b="b"/>
            <a:pathLst>
              <a:path w="317914" h="317914">
                <a:moveTo>
                  <a:pt x="63583" y="0"/>
                </a:moveTo>
                <a:lnTo>
                  <a:pt x="254331" y="0"/>
                </a:lnTo>
                <a:cubicBezTo>
                  <a:pt x="289447" y="0"/>
                  <a:pt x="317914" y="28467"/>
                  <a:pt x="317914" y="63583"/>
                </a:cubicBezTo>
                <a:lnTo>
                  <a:pt x="317914" y="254331"/>
                </a:lnTo>
                <a:cubicBezTo>
                  <a:pt x="317914" y="289447"/>
                  <a:pt x="289447" y="317914"/>
                  <a:pt x="254331" y="317914"/>
                </a:cubicBezTo>
                <a:lnTo>
                  <a:pt x="63583" y="317914"/>
                </a:lnTo>
                <a:cubicBezTo>
                  <a:pt x="28467" y="317914"/>
                  <a:pt x="0" y="289447"/>
                  <a:pt x="0" y="254331"/>
                </a:cubicBezTo>
                <a:lnTo>
                  <a:pt x="0" y="63583"/>
                </a:lnTo>
                <a:cubicBezTo>
                  <a:pt x="0" y="28490"/>
                  <a:pt x="28490" y="0"/>
                  <a:pt x="63583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0" name="Shape 38"/>
          <p:cNvSpPr/>
          <p:nvPr/>
        </p:nvSpPr>
        <p:spPr>
          <a:xfrm>
            <a:off x="8354878" y="2193505"/>
            <a:ext cx="111270" cy="127166"/>
          </a:xfrm>
          <a:custGeom>
            <a:avLst/>
            <a:gdLst/>
            <a:ahLst/>
            <a:cxnLst/>
            <a:rect l="l" t="t" r="r" b="b"/>
            <a:pathLst>
              <a:path w="111270" h="127166">
                <a:moveTo>
                  <a:pt x="107991" y="17411"/>
                </a:moveTo>
                <a:cubicBezTo>
                  <a:pt x="111543" y="19994"/>
                  <a:pt x="112338" y="24961"/>
                  <a:pt x="109755" y="28513"/>
                </a:cubicBezTo>
                <a:lnTo>
                  <a:pt x="46172" y="115939"/>
                </a:lnTo>
                <a:cubicBezTo>
                  <a:pt x="44806" y="117827"/>
                  <a:pt x="42695" y="118994"/>
                  <a:pt x="40360" y="119193"/>
                </a:cubicBezTo>
                <a:cubicBezTo>
                  <a:pt x="38025" y="119392"/>
                  <a:pt x="35765" y="118522"/>
                  <a:pt x="34126" y="116883"/>
                </a:cubicBezTo>
                <a:lnTo>
                  <a:pt x="2335" y="85092"/>
                </a:lnTo>
                <a:cubicBezTo>
                  <a:pt x="-770" y="81987"/>
                  <a:pt x="-770" y="76945"/>
                  <a:pt x="2335" y="73840"/>
                </a:cubicBezTo>
                <a:cubicBezTo>
                  <a:pt x="5439" y="70736"/>
                  <a:pt x="10481" y="70736"/>
                  <a:pt x="13586" y="73840"/>
                </a:cubicBezTo>
                <a:lnTo>
                  <a:pt x="38795" y="99050"/>
                </a:lnTo>
                <a:lnTo>
                  <a:pt x="96914" y="19149"/>
                </a:lnTo>
                <a:cubicBezTo>
                  <a:pt x="99497" y="15598"/>
                  <a:pt x="104465" y="14803"/>
                  <a:pt x="108016" y="1738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1" name="Text 39"/>
          <p:cNvSpPr/>
          <p:nvPr/>
        </p:nvSpPr>
        <p:spPr>
          <a:xfrm>
            <a:off x="8664844" y="2161714"/>
            <a:ext cx="993481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Refus pour user2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51556" y="2543211"/>
            <a:ext cx="317914" cy="317914"/>
          </a:xfrm>
          <a:custGeom>
            <a:avLst/>
            <a:gdLst/>
            <a:ahLst/>
            <a:cxnLst/>
            <a:rect l="l" t="t" r="r" b="b"/>
            <a:pathLst>
              <a:path w="317914" h="317914">
                <a:moveTo>
                  <a:pt x="63583" y="0"/>
                </a:moveTo>
                <a:lnTo>
                  <a:pt x="254331" y="0"/>
                </a:lnTo>
                <a:cubicBezTo>
                  <a:pt x="289447" y="0"/>
                  <a:pt x="317914" y="28467"/>
                  <a:pt x="317914" y="63583"/>
                </a:cubicBezTo>
                <a:lnTo>
                  <a:pt x="317914" y="254331"/>
                </a:lnTo>
                <a:cubicBezTo>
                  <a:pt x="317914" y="289447"/>
                  <a:pt x="289447" y="317914"/>
                  <a:pt x="254331" y="317914"/>
                </a:cubicBezTo>
                <a:lnTo>
                  <a:pt x="63583" y="317914"/>
                </a:lnTo>
                <a:cubicBezTo>
                  <a:pt x="28467" y="317914"/>
                  <a:pt x="0" y="289447"/>
                  <a:pt x="0" y="254331"/>
                </a:cubicBezTo>
                <a:lnTo>
                  <a:pt x="0" y="63583"/>
                </a:lnTo>
                <a:cubicBezTo>
                  <a:pt x="0" y="28490"/>
                  <a:pt x="28490" y="0"/>
                  <a:pt x="63583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3" name="Shape 41"/>
          <p:cNvSpPr/>
          <p:nvPr/>
        </p:nvSpPr>
        <p:spPr>
          <a:xfrm>
            <a:off x="8354878" y="2638585"/>
            <a:ext cx="111270" cy="127166"/>
          </a:xfrm>
          <a:custGeom>
            <a:avLst/>
            <a:gdLst/>
            <a:ahLst/>
            <a:cxnLst/>
            <a:rect l="l" t="t" r="r" b="b"/>
            <a:pathLst>
              <a:path w="111270" h="127166">
                <a:moveTo>
                  <a:pt x="107991" y="17411"/>
                </a:moveTo>
                <a:cubicBezTo>
                  <a:pt x="111543" y="19994"/>
                  <a:pt x="112338" y="24961"/>
                  <a:pt x="109755" y="28513"/>
                </a:cubicBezTo>
                <a:lnTo>
                  <a:pt x="46172" y="115939"/>
                </a:lnTo>
                <a:cubicBezTo>
                  <a:pt x="44806" y="117827"/>
                  <a:pt x="42695" y="118994"/>
                  <a:pt x="40360" y="119193"/>
                </a:cubicBezTo>
                <a:cubicBezTo>
                  <a:pt x="38025" y="119392"/>
                  <a:pt x="35765" y="118522"/>
                  <a:pt x="34126" y="116883"/>
                </a:cubicBezTo>
                <a:lnTo>
                  <a:pt x="2335" y="85092"/>
                </a:lnTo>
                <a:cubicBezTo>
                  <a:pt x="-770" y="81987"/>
                  <a:pt x="-770" y="76945"/>
                  <a:pt x="2335" y="73840"/>
                </a:cubicBezTo>
                <a:cubicBezTo>
                  <a:pt x="5439" y="70736"/>
                  <a:pt x="10481" y="70736"/>
                  <a:pt x="13586" y="73840"/>
                </a:cubicBezTo>
                <a:lnTo>
                  <a:pt x="38795" y="99050"/>
                </a:lnTo>
                <a:lnTo>
                  <a:pt x="96914" y="19149"/>
                </a:lnTo>
                <a:cubicBezTo>
                  <a:pt x="99497" y="15598"/>
                  <a:pt x="104465" y="14803"/>
                  <a:pt x="108016" y="1738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4" name="Text 42"/>
          <p:cNvSpPr/>
          <p:nvPr/>
        </p:nvSpPr>
        <p:spPr>
          <a:xfrm>
            <a:off x="8664844" y="2606793"/>
            <a:ext cx="1756475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Authentification centralisée AD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51556" y="2988290"/>
            <a:ext cx="317914" cy="317914"/>
          </a:xfrm>
          <a:custGeom>
            <a:avLst/>
            <a:gdLst/>
            <a:ahLst/>
            <a:cxnLst/>
            <a:rect l="l" t="t" r="r" b="b"/>
            <a:pathLst>
              <a:path w="317914" h="317914">
                <a:moveTo>
                  <a:pt x="63583" y="0"/>
                </a:moveTo>
                <a:lnTo>
                  <a:pt x="254331" y="0"/>
                </a:lnTo>
                <a:cubicBezTo>
                  <a:pt x="289447" y="0"/>
                  <a:pt x="317914" y="28467"/>
                  <a:pt x="317914" y="63583"/>
                </a:cubicBezTo>
                <a:lnTo>
                  <a:pt x="317914" y="254331"/>
                </a:lnTo>
                <a:cubicBezTo>
                  <a:pt x="317914" y="289447"/>
                  <a:pt x="289447" y="317914"/>
                  <a:pt x="254331" y="317914"/>
                </a:cubicBezTo>
                <a:lnTo>
                  <a:pt x="63583" y="317914"/>
                </a:lnTo>
                <a:cubicBezTo>
                  <a:pt x="28467" y="317914"/>
                  <a:pt x="0" y="289447"/>
                  <a:pt x="0" y="254331"/>
                </a:cubicBezTo>
                <a:lnTo>
                  <a:pt x="0" y="63583"/>
                </a:lnTo>
                <a:cubicBezTo>
                  <a:pt x="0" y="28490"/>
                  <a:pt x="28490" y="0"/>
                  <a:pt x="63583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6" name="Shape 44"/>
          <p:cNvSpPr/>
          <p:nvPr/>
        </p:nvSpPr>
        <p:spPr>
          <a:xfrm>
            <a:off x="8354878" y="3083664"/>
            <a:ext cx="111270" cy="127166"/>
          </a:xfrm>
          <a:custGeom>
            <a:avLst/>
            <a:gdLst/>
            <a:ahLst/>
            <a:cxnLst/>
            <a:rect l="l" t="t" r="r" b="b"/>
            <a:pathLst>
              <a:path w="111270" h="127166">
                <a:moveTo>
                  <a:pt x="107991" y="17411"/>
                </a:moveTo>
                <a:cubicBezTo>
                  <a:pt x="111543" y="19994"/>
                  <a:pt x="112338" y="24961"/>
                  <a:pt x="109755" y="28513"/>
                </a:cubicBezTo>
                <a:lnTo>
                  <a:pt x="46172" y="115939"/>
                </a:lnTo>
                <a:cubicBezTo>
                  <a:pt x="44806" y="117827"/>
                  <a:pt x="42695" y="118994"/>
                  <a:pt x="40360" y="119193"/>
                </a:cubicBezTo>
                <a:cubicBezTo>
                  <a:pt x="38025" y="119392"/>
                  <a:pt x="35765" y="118522"/>
                  <a:pt x="34126" y="116883"/>
                </a:cubicBezTo>
                <a:lnTo>
                  <a:pt x="2335" y="85092"/>
                </a:lnTo>
                <a:cubicBezTo>
                  <a:pt x="-770" y="81987"/>
                  <a:pt x="-770" y="76945"/>
                  <a:pt x="2335" y="73840"/>
                </a:cubicBezTo>
                <a:cubicBezTo>
                  <a:pt x="5439" y="70736"/>
                  <a:pt x="10481" y="70736"/>
                  <a:pt x="13586" y="73840"/>
                </a:cubicBezTo>
                <a:lnTo>
                  <a:pt x="38795" y="99050"/>
                </a:lnTo>
                <a:lnTo>
                  <a:pt x="96914" y="19149"/>
                </a:lnTo>
                <a:cubicBezTo>
                  <a:pt x="99497" y="15598"/>
                  <a:pt x="104465" y="14803"/>
                  <a:pt x="108016" y="1738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7" name="Text 45"/>
          <p:cNvSpPr/>
          <p:nvPr/>
        </p:nvSpPr>
        <p:spPr>
          <a:xfrm>
            <a:off x="8664844" y="3051873"/>
            <a:ext cx="1525987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Contrôle basé sur l'identité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063987" y="3690880"/>
            <a:ext cx="3805430" cy="2199965"/>
          </a:xfrm>
          <a:custGeom>
            <a:avLst/>
            <a:gdLst/>
            <a:ahLst/>
            <a:cxnLst/>
            <a:rect l="l" t="t" r="r" b="b"/>
            <a:pathLst>
              <a:path w="3805430" h="2199965">
                <a:moveTo>
                  <a:pt x="127158" y="0"/>
                </a:moveTo>
                <a:lnTo>
                  <a:pt x="3678272" y="0"/>
                </a:lnTo>
                <a:cubicBezTo>
                  <a:pt x="3748499" y="0"/>
                  <a:pt x="3805430" y="56931"/>
                  <a:pt x="3805430" y="127158"/>
                </a:cubicBezTo>
                <a:lnTo>
                  <a:pt x="3805430" y="2072807"/>
                </a:lnTo>
                <a:cubicBezTo>
                  <a:pt x="3805430" y="2143034"/>
                  <a:pt x="3748499" y="2199965"/>
                  <a:pt x="3678272" y="2199965"/>
                </a:cubicBezTo>
                <a:lnTo>
                  <a:pt x="127158" y="2199965"/>
                </a:lnTo>
                <a:cubicBezTo>
                  <a:pt x="56931" y="2199965"/>
                  <a:pt x="0" y="2143034"/>
                  <a:pt x="0" y="2072807"/>
                </a:cubicBezTo>
                <a:lnTo>
                  <a:pt x="0" y="127158"/>
                </a:lnTo>
                <a:cubicBezTo>
                  <a:pt x="0" y="56931"/>
                  <a:pt x="56931" y="0"/>
                  <a:pt x="12715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3844" dist="794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49" name="Text 47"/>
          <p:cNvSpPr/>
          <p:nvPr/>
        </p:nvSpPr>
        <p:spPr>
          <a:xfrm>
            <a:off x="8257915" y="3884814"/>
            <a:ext cx="3497053" cy="22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2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Synthèse des Résultats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257915" y="4234519"/>
            <a:ext cx="3417575" cy="445080"/>
          </a:xfrm>
          <a:custGeom>
            <a:avLst/>
            <a:gdLst/>
            <a:ahLst/>
            <a:cxnLst/>
            <a:rect l="l" t="t" r="r" b="b"/>
            <a:pathLst>
              <a:path w="3417575" h="445080">
                <a:moveTo>
                  <a:pt x="95376" y="0"/>
                </a:moveTo>
                <a:lnTo>
                  <a:pt x="3322199" y="0"/>
                </a:lnTo>
                <a:cubicBezTo>
                  <a:pt x="3374874" y="0"/>
                  <a:pt x="3417575" y="42701"/>
                  <a:pt x="3417575" y="95376"/>
                </a:cubicBezTo>
                <a:lnTo>
                  <a:pt x="3417575" y="349703"/>
                </a:lnTo>
                <a:cubicBezTo>
                  <a:pt x="3417575" y="402378"/>
                  <a:pt x="3374874" y="445080"/>
                  <a:pt x="3322199" y="445080"/>
                </a:cubicBezTo>
                <a:lnTo>
                  <a:pt x="95376" y="445080"/>
                </a:lnTo>
                <a:cubicBezTo>
                  <a:pt x="42737" y="445080"/>
                  <a:pt x="0" y="402343"/>
                  <a:pt x="0" y="349703"/>
                </a:cubicBezTo>
                <a:lnTo>
                  <a:pt x="0" y="95376"/>
                </a:lnTo>
                <a:cubicBezTo>
                  <a:pt x="0" y="42737"/>
                  <a:pt x="42737" y="0"/>
                  <a:pt x="95376" y="0"/>
                </a:cubicBez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1" name="Text 49"/>
          <p:cNvSpPr/>
          <p:nvPr/>
        </p:nvSpPr>
        <p:spPr>
          <a:xfrm>
            <a:off x="8353289" y="4361584"/>
            <a:ext cx="755046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Tests réussis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19140" y="4329893"/>
            <a:ext cx="556349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2" b="1" dirty="0">
                <a:solidFill>
                  <a:srgbClr val="00A63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57915" y="4774872"/>
            <a:ext cx="3417575" cy="413288"/>
          </a:xfrm>
          <a:custGeom>
            <a:avLst/>
            <a:gdLst/>
            <a:ahLst/>
            <a:cxnLst/>
            <a:rect l="l" t="t" r="r" b="b"/>
            <a:pathLst>
              <a:path w="3417575" h="413288">
                <a:moveTo>
                  <a:pt x="95375" y="0"/>
                </a:moveTo>
                <a:lnTo>
                  <a:pt x="3322200" y="0"/>
                </a:lnTo>
                <a:cubicBezTo>
                  <a:pt x="3374874" y="0"/>
                  <a:pt x="3417575" y="42701"/>
                  <a:pt x="3417575" y="95375"/>
                </a:cubicBezTo>
                <a:lnTo>
                  <a:pt x="3417575" y="317914"/>
                </a:lnTo>
                <a:cubicBezTo>
                  <a:pt x="3417575" y="370588"/>
                  <a:pt x="3374874" y="413288"/>
                  <a:pt x="3322200" y="413288"/>
                </a:cubicBezTo>
                <a:lnTo>
                  <a:pt x="95375" y="413288"/>
                </a:lnTo>
                <a:cubicBezTo>
                  <a:pt x="42736" y="413288"/>
                  <a:pt x="0" y="370552"/>
                  <a:pt x="0" y="317914"/>
                </a:cubicBezTo>
                <a:lnTo>
                  <a:pt x="0" y="95375"/>
                </a:lnTo>
                <a:cubicBezTo>
                  <a:pt x="0" y="42736"/>
                  <a:pt x="42736" y="0"/>
                  <a:pt x="95375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4" name="Text 52"/>
          <p:cNvSpPr/>
          <p:nvPr/>
        </p:nvSpPr>
        <p:spPr>
          <a:xfrm>
            <a:off x="8353289" y="4886142"/>
            <a:ext cx="953742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Scénarios testés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502325" y="4870246"/>
            <a:ext cx="158957" cy="22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2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257915" y="5283534"/>
            <a:ext cx="3417575" cy="413288"/>
          </a:xfrm>
          <a:custGeom>
            <a:avLst/>
            <a:gdLst/>
            <a:ahLst/>
            <a:cxnLst/>
            <a:rect l="l" t="t" r="r" b="b"/>
            <a:pathLst>
              <a:path w="3417575" h="413288">
                <a:moveTo>
                  <a:pt x="95375" y="0"/>
                </a:moveTo>
                <a:lnTo>
                  <a:pt x="3322200" y="0"/>
                </a:lnTo>
                <a:cubicBezTo>
                  <a:pt x="3374874" y="0"/>
                  <a:pt x="3417575" y="42701"/>
                  <a:pt x="3417575" y="95375"/>
                </a:cubicBezTo>
                <a:lnTo>
                  <a:pt x="3417575" y="317914"/>
                </a:lnTo>
                <a:cubicBezTo>
                  <a:pt x="3417575" y="370588"/>
                  <a:pt x="3374874" y="413288"/>
                  <a:pt x="3322200" y="413288"/>
                </a:cubicBezTo>
                <a:lnTo>
                  <a:pt x="95375" y="413288"/>
                </a:lnTo>
                <a:cubicBezTo>
                  <a:pt x="42736" y="413288"/>
                  <a:pt x="0" y="370552"/>
                  <a:pt x="0" y="317914"/>
                </a:cubicBezTo>
                <a:lnTo>
                  <a:pt x="0" y="95375"/>
                </a:lnTo>
                <a:cubicBezTo>
                  <a:pt x="0" y="42736"/>
                  <a:pt x="42736" y="0"/>
                  <a:pt x="95375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7" name="Text 55"/>
          <p:cNvSpPr/>
          <p:nvPr/>
        </p:nvSpPr>
        <p:spPr>
          <a:xfrm>
            <a:off x="8353289" y="5394804"/>
            <a:ext cx="1168334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 validée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1309193" y="5378908"/>
            <a:ext cx="270227" cy="222540"/>
          </a:xfrm>
          <a:custGeom>
            <a:avLst/>
            <a:gdLst/>
            <a:ahLst/>
            <a:cxnLst/>
            <a:rect l="l" t="t" r="r" b="b"/>
            <a:pathLst>
              <a:path w="270227" h="222540">
                <a:moveTo>
                  <a:pt x="111270" y="0"/>
                </a:moveTo>
                <a:lnTo>
                  <a:pt x="158957" y="0"/>
                </a:lnTo>
                <a:cubicBezTo>
                  <a:pt x="220410" y="0"/>
                  <a:pt x="270227" y="49817"/>
                  <a:pt x="270227" y="111270"/>
                </a:cubicBezTo>
                <a:lnTo>
                  <a:pt x="270227" y="111270"/>
                </a:lnTo>
                <a:cubicBezTo>
                  <a:pt x="270227" y="172723"/>
                  <a:pt x="220410" y="222540"/>
                  <a:pt x="158957" y="222540"/>
                </a:cubicBezTo>
                <a:lnTo>
                  <a:pt x="111270" y="222540"/>
                </a:lnTo>
                <a:cubicBezTo>
                  <a:pt x="49817" y="222540"/>
                  <a:pt x="0" y="172723"/>
                  <a:pt x="0" y="111270"/>
                </a:cubicBezTo>
                <a:lnTo>
                  <a:pt x="0" y="111270"/>
                </a:lnTo>
                <a:cubicBezTo>
                  <a:pt x="0" y="49817"/>
                  <a:pt x="49817" y="0"/>
                  <a:pt x="111270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9" name="Text 57"/>
          <p:cNvSpPr/>
          <p:nvPr/>
        </p:nvSpPr>
        <p:spPr>
          <a:xfrm>
            <a:off x="11309193" y="5378908"/>
            <a:ext cx="325862" cy="222540"/>
          </a:xfrm>
          <a:prstGeom prst="rect">
            <a:avLst/>
          </a:prstGeom>
          <a:noFill/>
          <a:ln/>
        </p:spPr>
        <p:txBody>
          <a:bodyPr wrap="square" lIns="95374" tIns="31791" rIns="95374" bIns="31791" rtlCol="0" anchor="ctr"/>
          <a:lstStyle/>
          <a:p>
            <a:pPr>
              <a:lnSpc>
                <a:spcPct val="120000"/>
              </a:lnSpc>
            </a:pPr>
            <a:r>
              <a:rPr lang="en-US" sz="87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063987" y="6087855"/>
            <a:ext cx="3805430" cy="642186"/>
          </a:xfrm>
          <a:custGeom>
            <a:avLst/>
            <a:gdLst/>
            <a:ahLst/>
            <a:cxnLst/>
            <a:rect l="l" t="t" r="r" b="b"/>
            <a:pathLst>
              <a:path w="3805430" h="642186">
                <a:moveTo>
                  <a:pt x="95371" y="0"/>
                </a:moveTo>
                <a:lnTo>
                  <a:pt x="3710059" y="0"/>
                </a:lnTo>
                <a:cubicBezTo>
                  <a:pt x="3762731" y="0"/>
                  <a:pt x="3805430" y="42699"/>
                  <a:pt x="3805430" y="95371"/>
                </a:cubicBezTo>
                <a:lnTo>
                  <a:pt x="3805430" y="546815"/>
                </a:lnTo>
                <a:cubicBezTo>
                  <a:pt x="3805430" y="599487"/>
                  <a:pt x="3762731" y="642186"/>
                  <a:pt x="3710059" y="642186"/>
                </a:cubicBezTo>
                <a:lnTo>
                  <a:pt x="95371" y="642186"/>
                </a:lnTo>
                <a:cubicBezTo>
                  <a:pt x="42699" y="642186"/>
                  <a:pt x="0" y="599487"/>
                  <a:pt x="0" y="546815"/>
                </a:cubicBezTo>
                <a:lnTo>
                  <a:pt x="0" y="95371"/>
                </a:lnTo>
                <a:cubicBezTo>
                  <a:pt x="0" y="42699"/>
                  <a:pt x="42699" y="0"/>
                  <a:pt x="95371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1" name="Shape 59"/>
          <p:cNvSpPr/>
          <p:nvPr/>
        </p:nvSpPr>
        <p:spPr>
          <a:xfrm>
            <a:off x="8425614" y="6243633"/>
            <a:ext cx="127166" cy="127166"/>
          </a:xfrm>
          <a:custGeom>
            <a:avLst/>
            <a:gdLst/>
            <a:ahLst/>
            <a:cxnLst/>
            <a:rect l="l" t="t" r="r" b="b"/>
            <a:pathLst>
              <a:path w="127166" h="127166">
                <a:moveTo>
                  <a:pt x="35840" y="0"/>
                </a:moveTo>
                <a:lnTo>
                  <a:pt x="91475" y="0"/>
                </a:lnTo>
                <a:cubicBezTo>
                  <a:pt x="98057" y="0"/>
                  <a:pt x="103421" y="5414"/>
                  <a:pt x="103173" y="11971"/>
                </a:cubicBezTo>
                <a:cubicBezTo>
                  <a:pt x="103123" y="13288"/>
                  <a:pt x="103074" y="14604"/>
                  <a:pt x="102999" y="15896"/>
                </a:cubicBezTo>
                <a:lnTo>
                  <a:pt x="115318" y="15896"/>
                </a:lnTo>
                <a:cubicBezTo>
                  <a:pt x="121801" y="15896"/>
                  <a:pt x="127513" y="21260"/>
                  <a:pt x="127017" y="28265"/>
                </a:cubicBezTo>
                <a:cubicBezTo>
                  <a:pt x="125154" y="54021"/>
                  <a:pt x="111990" y="68178"/>
                  <a:pt x="97709" y="75579"/>
                </a:cubicBezTo>
                <a:cubicBezTo>
                  <a:pt x="93785" y="77616"/>
                  <a:pt x="89786" y="79131"/>
                  <a:pt x="85986" y="80248"/>
                </a:cubicBezTo>
                <a:cubicBezTo>
                  <a:pt x="80969" y="87352"/>
                  <a:pt x="75753" y="91102"/>
                  <a:pt x="71605" y="93114"/>
                </a:cubicBezTo>
                <a:lnTo>
                  <a:pt x="71605" y="111270"/>
                </a:lnTo>
                <a:lnTo>
                  <a:pt x="87501" y="111270"/>
                </a:lnTo>
                <a:cubicBezTo>
                  <a:pt x="91897" y="111270"/>
                  <a:pt x="95449" y="114822"/>
                  <a:pt x="95449" y="119218"/>
                </a:cubicBezTo>
                <a:cubicBezTo>
                  <a:pt x="95449" y="123614"/>
                  <a:pt x="91897" y="127166"/>
                  <a:pt x="87501" y="127166"/>
                </a:cubicBezTo>
                <a:lnTo>
                  <a:pt x="39814" y="127166"/>
                </a:lnTo>
                <a:cubicBezTo>
                  <a:pt x="35418" y="127166"/>
                  <a:pt x="31866" y="123614"/>
                  <a:pt x="31866" y="119218"/>
                </a:cubicBezTo>
                <a:cubicBezTo>
                  <a:pt x="31866" y="114822"/>
                  <a:pt x="35418" y="111270"/>
                  <a:pt x="39814" y="111270"/>
                </a:cubicBezTo>
                <a:lnTo>
                  <a:pt x="55709" y="111270"/>
                </a:lnTo>
                <a:lnTo>
                  <a:pt x="55709" y="93114"/>
                </a:lnTo>
                <a:cubicBezTo>
                  <a:pt x="51736" y="91202"/>
                  <a:pt x="46793" y="87650"/>
                  <a:pt x="41975" y="81118"/>
                </a:cubicBezTo>
                <a:cubicBezTo>
                  <a:pt x="37405" y="79926"/>
                  <a:pt x="32437" y="78112"/>
                  <a:pt x="27594" y="75380"/>
                </a:cubicBezTo>
                <a:cubicBezTo>
                  <a:pt x="14157" y="67855"/>
                  <a:pt x="2037" y="53673"/>
                  <a:pt x="298" y="28215"/>
                </a:cubicBezTo>
                <a:cubicBezTo>
                  <a:pt x="-174" y="21236"/>
                  <a:pt x="5514" y="15871"/>
                  <a:pt x="11996" y="15871"/>
                </a:cubicBezTo>
                <a:lnTo>
                  <a:pt x="24315" y="15871"/>
                </a:lnTo>
                <a:cubicBezTo>
                  <a:pt x="24241" y="14579"/>
                  <a:pt x="24191" y="13288"/>
                  <a:pt x="24142" y="11947"/>
                </a:cubicBezTo>
                <a:cubicBezTo>
                  <a:pt x="23893" y="5365"/>
                  <a:pt x="29258" y="-25"/>
                  <a:pt x="35840" y="-25"/>
                </a:cubicBezTo>
                <a:close/>
                <a:moveTo>
                  <a:pt x="25210" y="27817"/>
                </a:moveTo>
                <a:lnTo>
                  <a:pt x="12195" y="27817"/>
                </a:lnTo>
                <a:cubicBezTo>
                  <a:pt x="13735" y="48854"/>
                  <a:pt x="23396" y="59385"/>
                  <a:pt x="33356" y="64974"/>
                </a:cubicBezTo>
                <a:cubicBezTo>
                  <a:pt x="29780" y="55709"/>
                  <a:pt x="26824" y="43614"/>
                  <a:pt x="25210" y="27817"/>
                </a:cubicBezTo>
                <a:close/>
                <a:moveTo>
                  <a:pt x="94381" y="63781"/>
                </a:moveTo>
                <a:cubicBezTo>
                  <a:pt x="104440" y="57870"/>
                  <a:pt x="113530" y="47364"/>
                  <a:pt x="115070" y="27817"/>
                </a:cubicBezTo>
                <a:lnTo>
                  <a:pt x="102080" y="27817"/>
                </a:lnTo>
                <a:cubicBezTo>
                  <a:pt x="100540" y="42943"/>
                  <a:pt x="97759" y="54691"/>
                  <a:pt x="94381" y="63781"/>
                </a:cubicBezTo>
                <a:close/>
              </a:path>
            </a:pathLst>
          </a:custGeom>
          <a:solidFill>
            <a:srgbClr val="016630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2" name="Text 60"/>
          <p:cNvSpPr/>
          <p:nvPr/>
        </p:nvSpPr>
        <p:spPr>
          <a:xfrm>
            <a:off x="8361289" y="6218198"/>
            <a:ext cx="3409575" cy="3814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1" b="1" dirty="0">
                <a:solidFill>
                  <a:srgbClr val="01663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Bon fonctionnement de l'architecture NAC complète confirmé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Navigation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7239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Sommaire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565910"/>
            <a:ext cx="5474970" cy="1474470"/>
          </a:xfrm>
          <a:custGeom>
            <a:avLst/>
            <a:gdLst/>
            <a:ahLst/>
            <a:cxnLst/>
            <a:rect l="l" t="t" r="r" b="b"/>
            <a:pathLst>
              <a:path w="5474970" h="1474470">
                <a:moveTo>
                  <a:pt x="152401" y="0"/>
                </a:moveTo>
                <a:lnTo>
                  <a:pt x="5322569" y="0"/>
                </a:lnTo>
                <a:cubicBezTo>
                  <a:pt x="5406738" y="0"/>
                  <a:pt x="5474970" y="68232"/>
                  <a:pt x="5474970" y="152401"/>
                </a:cubicBezTo>
                <a:lnTo>
                  <a:pt x="5474970" y="1322069"/>
                </a:lnTo>
                <a:cubicBezTo>
                  <a:pt x="5474970" y="1406238"/>
                  <a:pt x="5406738" y="1474470"/>
                  <a:pt x="5322569" y="1474470"/>
                </a:cubicBezTo>
                <a:lnTo>
                  <a:pt x="152401" y="1474470"/>
                </a:lnTo>
                <a:cubicBezTo>
                  <a:pt x="68289" y="1474470"/>
                  <a:pt x="0" y="1406181"/>
                  <a:pt x="0" y="132206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5" name="Shape 3"/>
          <p:cNvSpPr/>
          <p:nvPr/>
        </p:nvSpPr>
        <p:spPr>
          <a:xfrm>
            <a:off x="617220" y="17983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Text 4"/>
          <p:cNvSpPr/>
          <p:nvPr/>
        </p:nvSpPr>
        <p:spPr>
          <a:xfrm>
            <a:off x="560070" y="179832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417320" y="1798320"/>
            <a:ext cx="4324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Contexte et Objectifs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17320" y="2179201"/>
            <a:ext cx="42957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Enjeux de sécurité et présentation du projet NAC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28410" y="1565910"/>
            <a:ext cx="5474970" cy="1474470"/>
          </a:xfrm>
          <a:custGeom>
            <a:avLst/>
            <a:gdLst/>
            <a:ahLst/>
            <a:cxnLst/>
            <a:rect l="l" t="t" r="r" b="b"/>
            <a:pathLst>
              <a:path w="5474970" h="1474470">
                <a:moveTo>
                  <a:pt x="152401" y="0"/>
                </a:moveTo>
                <a:lnTo>
                  <a:pt x="5322569" y="0"/>
                </a:lnTo>
                <a:cubicBezTo>
                  <a:pt x="5406738" y="0"/>
                  <a:pt x="5474970" y="68232"/>
                  <a:pt x="5474970" y="152401"/>
                </a:cubicBezTo>
                <a:lnTo>
                  <a:pt x="5474970" y="1322069"/>
                </a:lnTo>
                <a:cubicBezTo>
                  <a:pt x="5474970" y="1406238"/>
                  <a:pt x="5406738" y="1474470"/>
                  <a:pt x="5322569" y="1474470"/>
                </a:cubicBezTo>
                <a:lnTo>
                  <a:pt x="152401" y="1474470"/>
                </a:lnTo>
                <a:cubicBezTo>
                  <a:pt x="68289" y="1474470"/>
                  <a:pt x="0" y="1406181"/>
                  <a:pt x="0" y="132206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0" name="Shape 8"/>
          <p:cNvSpPr/>
          <p:nvPr/>
        </p:nvSpPr>
        <p:spPr>
          <a:xfrm>
            <a:off x="6560820" y="17983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Text 9"/>
          <p:cNvSpPr/>
          <p:nvPr/>
        </p:nvSpPr>
        <p:spPr>
          <a:xfrm>
            <a:off x="6503670" y="179832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60920" y="1798320"/>
            <a:ext cx="4324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Concepts Théoriques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360920" y="2179201"/>
            <a:ext cx="42957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Fondamentaux NAC, 802.1X, RADIUS et Active Directory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4810" y="3280410"/>
            <a:ext cx="5474970" cy="1474470"/>
          </a:xfrm>
          <a:custGeom>
            <a:avLst/>
            <a:gdLst/>
            <a:ahLst/>
            <a:cxnLst/>
            <a:rect l="l" t="t" r="r" b="b"/>
            <a:pathLst>
              <a:path w="5474970" h="1474470">
                <a:moveTo>
                  <a:pt x="152401" y="0"/>
                </a:moveTo>
                <a:lnTo>
                  <a:pt x="5322569" y="0"/>
                </a:lnTo>
                <a:cubicBezTo>
                  <a:pt x="5406738" y="0"/>
                  <a:pt x="5474970" y="68232"/>
                  <a:pt x="5474970" y="152401"/>
                </a:cubicBezTo>
                <a:lnTo>
                  <a:pt x="5474970" y="1322069"/>
                </a:lnTo>
                <a:cubicBezTo>
                  <a:pt x="5474970" y="1406238"/>
                  <a:pt x="5406738" y="1474470"/>
                  <a:pt x="5322569" y="1474470"/>
                </a:cubicBezTo>
                <a:lnTo>
                  <a:pt x="152401" y="1474470"/>
                </a:lnTo>
                <a:cubicBezTo>
                  <a:pt x="68289" y="1474470"/>
                  <a:pt x="0" y="1406181"/>
                  <a:pt x="0" y="132206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5" name="Shape 13"/>
          <p:cNvSpPr/>
          <p:nvPr/>
        </p:nvSpPr>
        <p:spPr>
          <a:xfrm>
            <a:off x="617220" y="35128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6" name="Text 14"/>
          <p:cNvSpPr/>
          <p:nvPr/>
        </p:nvSpPr>
        <p:spPr>
          <a:xfrm>
            <a:off x="560070" y="351282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17320" y="3512820"/>
            <a:ext cx="4324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du Projet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17320" y="3893701"/>
            <a:ext cx="42957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Infrastructure virtualisée et composants déployés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28410" y="3280410"/>
            <a:ext cx="5474970" cy="1474470"/>
          </a:xfrm>
          <a:custGeom>
            <a:avLst/>
            <a:gdLst/>
            <a:ahLst/>
            <a:cxnLst/>
            <a:rect l="l" t="t" r="r" b="b"/>
            <a:pathLst>
              <a:path w="5474970" h="1474470">
                <a:moveTo>
                  <a:pt x="152401" y="0"/>
                </a:moveTo>
                <a:lnTo>
                  <a:pt x="5322569" y="0"/>
                </a:lnTo>
                <a:cubicBezTo>
                  <a:pt x="5406738" y="0"/>
                  <a:pt x="5474970" y="68232"/>
                  <a:pt x="5474970" y="152401"/>
                </a:cubicBezTo>
                <a:lnTo>
                  <a:pt x="5474970" y="1322069"/>
                </a:lnTo>
                <a:cubicBezTo>
                  <a:pt x="5474970" y="1406238"/>
                  <a:pt x="5406738" y="1474470"/>
                  <a:pt x="5322569" y="1474470"/>
                </a:cubicBezTo>
                <a:lnTo>
                  <a:pt x="152401" y="1474470"/>
                </a:lnTo>
                <a:cubicBezTo>
                  <a:pt x="68289" y="1474470"/>
                  <a:pt x="0" y="1406181"/>
                  <a:pt x="0" y="132206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20" name="Shape 18"/>
          <p:cNvSpPr/>
          <p:nvPr/>
        </p:nvSpPr>
        <p:spPr>
          <a:xfrm>
            <a:off x="6560820" y="35128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1" name="Text 19"/>
          <p:cNvSpPr/>
          <p:nvPr/>
        </p:nvSpPr>
        <p:spPr>
          <a:xfrm>
            <a:off x="6503670" y="351282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360920" y="3512820"/>
            <a:ext cx="4324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Déploiement PacketFence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360920" y="3893701"/>
            <a:ext cx="42957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Installation et configuration du serveur NAC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4810" y="4994910"/>
            <a:ext cx="5474970" cy="1474470"/>
          </a:xfrm>
          <a:custGeom>
            <a:avLst/>
            <a:gdLst/>
            <a:ahLst/>
            <a:cxnLst/>
            <a:rect l="l" t="t" r="r" b="b"/>
            <a:pathLst>
              <a:path w="5474970" h="1474470">
                <a:moveTo>
                  <a:pt x="152401" y="0"/>
                </a:moveTo>
                <a:lnTo>
                  <a:pt x="5322569" y="0"/>
                </a:lnTo>
                <a:cubicBezTo>
                  <a:pt x="5406738" y="0"/>
                  <a:pt x="5474970" y="68232"/>
                  <a:pt x="5474970" y="152401"/>
                </a:cubicBezTo>
                <a:lnTo>
                  <a:pt x="5474970" y="1322069"/>
                </a:lnTo>
                <a:cubicBezTo>
                  <a:pt x="5474970" y="1406238"/>
                  <a:pt x="5406738" y="1474470"/>
                  <a:pt x="5322569" y="1474470"/>
                </a:cubicBezTo>
                <a:lnTo>
                  <a:pt x="152401" y="1474470"/>
                </a:lnTo>
                <a:cubicBezTo>
                  <a:pt x="68289" y="1474470"/>
                  <a:pt x="0" y="1406181"/>
                  <a:pt x="0" y="132206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25" name="Shape 23"/>
          <p:cNvSpPr/>
          <p:nvPr/>
        </p:nvSpPr>
        <p:spPr>
          <a:xfrm>
            <a:off x="617220" y="52273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6" name="Text 24"/>
          <p:cNvSpPr/>
          <p:nvPr/>
        </p:nvSpPr>
        <p:spPr>
          <a:xfrm>
            <a:off x="560070" y="522732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417320" y="5227320"/>
            <a:ext cx="4324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Active Directory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417320" y="5608201"/>
            <a:ext cx="42957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Mise en place de l'annuaire et du serveur RADIUS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28410" y="4994910"/>
            <a:ext cx="5474970" cy="1474470"/>
          </a:xfrm>
          <a:custGeom>
            <a:avLst/>
            <a:gdLst/>
            <a:ahLst/>
            <a:cxnLst/>
            <a:rect l="l" t="t" r="r" b="b"/>
            <a:pathLst>
              <a:path w="5474970" h="1474470">
                <a:moveTo>
                  <a:pt x="152401" y="0"/>
                </a:moveTo>
                <a:lnTo>
                  <a:pt x="5322569" y="0"/>
                </a:lnTo>
                <a:cubicBezTo>
                  <a:pt x="5406738" y="0"/>
                  <a:pt x="5474970" y="68232"/>
                  <a:pt x="5474970" y="152401"/>
                </a:cubicBezTo>
                <a:lnTo>
                  <a:pt x="5474970" y="1322069"/>
                </a:lnTo>
                <a:cubicBezTo>
                  <a:pt x="5474970" y="1406238"/>
                  <a:pt x="5406738" y="1474470"/>
                  <a:pt x="5322569" y="1474470"/>
                </a:cubicBezTo>
                <a:lnTo>
                  <a:pt x="152401" y="1474470"/>
                </a:lnTo>
                <a:cubicBezTo>
                  <a:pt x="68289" y="1474470"/>
                  <a:pt x="0" y="1406181"/>
                  <a:pt x="0" y="132206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30" name="Shape 28"/>
          <p:cNvSpPr/>
          <p:nvPr/>
        </p:nvSpPr>
        <p:spPr>
          <a:xfrm>
            <a:off x="6560820" y="52273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1" name="Text 29"/>
          <p:cNvSpPr/>
          <p:nvPr/>
        </p:nvSpPr>
        <p:spPr>
          <a:xfrm>
            <a:off x="6503670" y="522732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360920" y="5227320"/>
            <a:ext cx="4324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Intégration et Tests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360920" y="5608201"/>
            <a:ext cx="42957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 de l'architecture NAC complète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162046" y="-156258"/>
            <a:ext cx="12500659" cy="7130005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D1D1F">
                  <a:alpha val="95000"/>
                </a:srgbClr>
              </a:gs>
              <a:gs pos="50000">
                <a:srgbClr val="1D1D1F">
                  <a:alpha val="90000"/>
                </a:srgbClr>
              </a:gs>
              <a:gs pos="100000">
                <a:srgbClr val="0071E3">
                  <a:alpha val="3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5638800" y="404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" name="Shape 2"/>
          <p:cNvSpPr/>
          <p:nvPr/>
        </p:nvSpPr>
        <p:spPr>
          <a:xfrm>
            <a:off x="5867400" y="26908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Text 3"/>
          <p:cNvSpPr/>
          <p:nvPr/>
        </p:nvSpPr>
        <p:spPr>
          <a:xfrm>
            <a:off x="1685925" y="1183481"/>
            <a:ext cx="88201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F5F5F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828800" y="2059781"/>
            <a:ext cx="8534400" cy="4152900"/>
          </a:xfrm>
          <a:custGeom>
            <a:avLst/>
            <a:gdLst/>
            <a:ahLst/>
            <a:cxnLst/>
            <a:rect l="l" t="t" r="r" b="b"/>
            <a:pathLst>
              <a:path w="8534400" h="4152900">
                <a:moveTo>
                  <a:pt x="228617" y="0"/>
                </a:moveTo>
                <a:lnTo>
                  <a:pt x="8305783" y="0"/>
                </a:lnTo>
                <a:cubicBezTo>
                  <a:pt x="8432045" y="0"/>
                  <a:pt x="8534400" y="102355"/>
                  <a:pt x="8534400" y="228617"/>
                </a:cubicBezTo>
                <a:lnTo>
                  <a:pt x="8534400" y="3924283"/>
                </a:lnTo>
                <a:cubicBezTo>
                  <a:pt x="8534400" y="4050545"/>
                  <a:pt x="8432045" y="4152900"/>
                  <a:pt x="8305783" y="4152900"/>
                </a:cubicBezTo>
                <a:lnTo>
                  <a:pt x="228617" y="4152900"/>
                </a:lnTo>
                <a:cubicBezTo>
                  <a:pt x="102355" y="4152900"/>
                  <a:pt x="0" y="4050545"/>
                  <a:pt x="0" y="3924283"/>
                </a:cubicBezTo>
                <a:lnTo>
                  <a:pt x="0" y="228617"/>
                </a:lnTo>
                <a:cubicBezTo>
                  <a:pt x="0" y="102440"/>
                  <a:pt x="102440" y="0"/>
                  <a:pt x="22861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8" name="Text 5"/>
          <p:cNvSpPr/>
          <p:nvPr/>
        </p:nvSpPr>
        <p:spPr>
          <a:xfrm>
            <a:off x="2076450" y="2364581"/>
            <a:ext cx="8039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F5F5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 projet a permis de déployer une </a:t>
            </a:r>
            <a:r>
              <a:rPr lang="en-US" sz="1800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 NAC fonctionnelle</a:t>
            </a:r>
            <a:r>
              <a:rPr lang="en-US" sz="1800" dirty="0">
                <a:solidFill>
                  <a:srgbClr val="F5F5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basée sur PacketFence, 802.1X, RADIUS et Active Directory.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085975" y="3336131"/>
            <a:ext cx="80200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F5F5F7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tests ont validé le </a:t>
            </a:r>
            <a:r>
              <a:rPr lang="en-US" sz="1500" b="1" dirty="0">
                <a:solidFill>
                  <a:srgbClr val="F5F5F7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contrôle d'accès réseau selon l'identité utilisateur</a:t>
            </a:r>
            <a:r>
              <a:rPr lang="en-US" sz="1500" dirty="0">
                <a:solidFill>
                  <a:srgbClr val="F5F5F7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démontrant l'importance des mécanismes d'authentification dans la protection des infrastructures réseau modernes.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133600" y="4569619"/>
            <a:ext cx="2486025" cy="1333500"/>
          </a:xfrm>
          <a:custGeom>
            <a:avLst/>
            <a:gdLst/>
            <a:ahLst/>
            <a:cxnLst/>
            <a:rect l="l" t="t" r="r" b="b"/>
            <a:pathLst>
              <a:path w="2486025" h="1333500">
                <a:moveTo>
                  <a:pt x="152406" y="0"/>
                </a:moveTo>
                <a:lnTo>
                  <a:pt x="2333619" y="0"/>
                </a:lnTo>
                <a:cubicBezTo>
                  <a:pt x="2417734" y="0"/>
                  <a:pt x="2486025" y="68291"/>
                  <a:pt x="2486025" y="152406"/>
                </a:cubicBezTo>
                <a:lnTo>
                  <a:pt x="2486025" y="1181094"/>
                </a:lnTo>
                <a:cubicBezTo>
                  <a:pt x="2486025" y="1265209"/>
                  <a:pt x="2417734" y="1333500"/>
                  <a:pt x="2333619" y="1333500"/>
                </a:cubicBezTo>
                <a:lnTo>
                  <a:pt x="152406" y="1333500"/>
                </a:lnTo>
                <a:cubicBezTo>
                  <a:pt x="68291" y="1333500"/>
                  <a:pt x="0" y="1265209"/>
                  <a:pt x="0" y="11810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Shape 8"/>
          <p:cNvSpPr/>
          <p:nvPr/>
        </p:nvSpPr>
        <p:spPr>
          <a:xfrm>
            <a:off x="3228142" y="4760119"/>
            <a:ext cx="300038" cy="342900"/>
          </a:xfrm>
          <a:custGeom>
            <a:avLst/>
            <a:gdLst/>
            <a:ahLst/>
            <a:cxnLst/>
            <a:rect l="l" t="t" r="r" b="b"/>
            <a:pathLst>
              <a:path w="300038" h="342900">
                <a:moveTo>
                  <a:pt x="42863" y="21431"/>
                </a:moveTo>
                <a:cubicBezTo>
                  <a:pt x="19221" y="21431"/>
                  <a:pt x="0" y="40652"/>
                  <a:pt x="0" y="64294"/>
                </a:cubicBezTo>
                <a:lnTo>
                  <a:pt x="0" y="107156"/>
                </a:lnTo>
                <a:cubicBezTo>
                  <a:pt x="0" y="130798"/>
                  <a:pt x="19221" y="150019"/>
                  <a:pt x="42863" y="150019"/>
                </a:cubicBezTo>
                <a:lnTo>
                  <a:pt x="257175" y="150019"/>
                </a:lnTo>
                <a:cubicBezTo>
                  <a:pt x="280816" y="150019"/>
                  <a:pt x="300038" y="130798"/>
                  <a:pt x="300038" y="107156"/>
                </a:cubicBezTo>
                <a:lnTo>
                  <a:pt x="300038" y="64294"/>
                </a:lnTo>
                <a:cubicBezTo>
                  <a:pt x="300038" y="40652"/>
                  <a:pt x="280816" y="21431"/>
                  <a:pt x="257175" y="21431"/>
                </a:cubicBezTo>
                <a:lnTo>
                  <a:pt x="42863" y="21431"/>
                </a:lnTo>
                <a:close/>
                <a:moveTo>
                  <a:pt x="187523" y="69652"/>
                </a:moveTo>
                <a:cubicBezTo>
                  <a:pt x="196395" y="69652"/>
                  <a:pt x="203597" y="76854"/>
                  <a:pt x="203597" y="85725"/>
                </a:cubicBezTo>
                <a:cubicBezTo>
                  <a:pt x="203597" y="94596"/>
                  <a:pt x="196395" y="101798"/>
                  <a:pt x="187523" y="101798"/>
                </a:cubicBezTo>
                <a:cubicBezTo>
                  <a:pt x="178652" y="101798"/>
                  <a:pt x="171450" y="94596"/>
                  <a:pt x="171450" y="85725"/>
                </a:cubicBezTo>
                <a:cubicBezTo>
                  <a:pt x="171450" y="76854"/>
                  <a:pt x="178652" y="69652"/>
                  <a:pt x="187523" y="69652"/>
                </a:cubicBezTo>
                <a:close/>
                <a:moveTo>
                  <a:pt x="225028" y="85725"/>
                </a:moveTo>
                <a:cubicBezTo>
                  <a:pt x="225028" y="76854"/>
                  <a:pt x="232230" y="69652"/>
                  <a:pt x="241102" y="69652"/>
                </a:cubicBezTo>
                <a:cubicBezTo>
                  <a:pt x="249973" y="69652"/>
                  <a:pt x="257175" y="76854"/>
                  <a:pt x="257175" y="85725"/>
                </a:cubicBezTo>
                <a:cubicBezTo>
                  <a:pt x="257175" y="94596"/>
                  <a:pt x="249973" y="101798"/>
                  <a:pt x="241102" y="101798"/>
                </a:cubicBezTo>
                <a:cubicBezTo>
                  <a:pt x="232230" y="101798"/>
                  <a:pt x="225028" y="94596"/>
                  <a:pt x="225028" y="85725"/>
                </a:cubicBezTo>
                <a:close/>
                <a:moveTo>
                  <a:pt x="42863" y="192881"/>
                </a:moveTo>
                <a:cubicBezTo>
                  <a:pt x="19221" y="192881"/>
                  <a:pt x="0" y="212102"/>
                  <a:pt x="0" y="235744"/>
                </a:cubicBezTo>
                <a:lnTo>
                  <a:pt x="0" y="278606"/>
                </a:lnTo>
                <a:cubicBezTo>
                  <a:pt x="0" y="302248"/>
                  <a:pt x="19221" y="321469"/>
                  <a:pt x="42863" y="321469"/>
                </a:cubicBezTo>
                <a:lnTo>
                  <a:pt x="257175" y="321469"/>
                </a:lnTo>
                <a:cubicBezTo>
                  <a:pt x="280816" y="321469"/>
                  <a:pt x="300038" y="302248"/>
                  <a:pt x="300038" y="278606"/>
                </a:cubicBezTo>
                <a:lnTo>
                  <a:pt x="300038" y="235744"/>
                </a:lnTo>
                <a:cubicBezTo>
                  <a:pt x="300038" y="212102"/>
                  <a:pt x="280816" y="192881"/>
                  <a:pt x="257175" y="192881"/>
                </a:cubicBezTo>
                <a:lnTo>
                  <a:pt x="42863" y="192881"/>
                </a:lnTo>
                <a:close/>
                <a:moveTo>
                  <a:pt x="187523" y="241102"/>
                </a:moveTo>
                <a:cubicBezTo>
                  <a:pt x="196395" y="241102"/>
                  <a:pt x="203597" y="248304"/>
                  <a:pt x="203597" y="257175"/>
                </a:cubicBezTo>
                <a:cubicBezTo>
                  <a:pt x="203597" y="266046"/>
                  <a:pt x="196395" y="273248"/>
                  <a:pt x="187523" y="273248"/>
                </a:cubicBezTo>
                <a:cubicBezTo>
                  <a:pt x="178652" y="273248"/>
                  <a:pt x="171450" y="266046"/>
                  <a:pt x="171450" y="257175"/>
                </a:cubicBezTo>
                <a:cubicBezTo>
                  <a:pt x="171450" y="248304"/>
                  <a:pt x="178652" y="241102"/>
                  <a:pt x="187523" y="241102"/>
                </a:cubicBezTo>
                <a:close/>
                <a:moveTo>
                  <a:pt x="225028" y="257175"/>
                </a:moveTo>
                <a:cubicBezTo>
                  <a:pt x="225028" y="248304"/>
                  <a:pt x="232230" y="241102"/>
                  <a:pt x="241102" y="241102"/>
                </a:cubicBezTo>
                <a:cubicBezTo>
                  <a:pt x="249973" y="241102"/>
                  <a:pt x="257175" y="248304"/>
                  <a:pt x="257175" y="257175"/>
                </a:cubicBezTo>
                <a:cubicBezTo>
                  <a:pt x="257175" y="266046"/>
                  <a:pt x="249973" y="273248"/>
                  <a:pt x="241102" y="273248"/>
                </a:cubicBezTo>
                <a:cubicBezTo>
                  <a:pt x="232230" y="273248"/>
                  <a:pt x="225028" y="266046"/>
                  <a:pt x="225028" y="257175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2" name="Text 9"/>
          <p:cNvSpPr/>
          <p:nvPr/>
        </p:nvSpPr>
        <p:spPr>
          <a:xfrm>
            <a:off x="2281238" y="5217319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5F5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286000" y="5484019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5F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NAC + RADIUS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851321" y="4569619"/>
            <a:ext cx="2486025" cy="1333500"/>
          </a:xfrm>
          <a:custGeom>
            <a:avLst/>
            <a:gdLst/>
            <a:ahLst/>
            <a:cxnLst/>
            <a:rect l="l" t="t" r="r" b="b"/>
            <a:pathLst>
              <a:path w="2486025" h="1333500">
                <a:moveTo>
                  <a:pt x="152406" y="0"/>
                </a:moveTo>
                <a:lnTo>
                  <a:pt x="2333619" y="0"/>
                </a:lnTo>
                <a:cubicBezTo>
                  <a:pt x="2417734" y="0"/>
                  <a:pt x="2486025" y="68291"/>
                  <a:pt x="2486025" y="152406"/>
                </a:cubicBezTo>
                <a:lnTo>
                  <a:pt x="2486025" y="1181094"/>
                </a:lnTo>
                <a:cubicBezTo>
                  <a:pt x="2486025" y="1265209"/>
                  <a:pt x="2417734" y="1333500"/>
                  <a:pt x="2333619" y="1333500"/>
                </a:cubicBezTo>
                <a:lnTo>
                  <a:pt x="152406" y="1333500"/>
                </a:lnTo>
                <a:cubicBezTo>
                  <a:pt x="68291" y="1333500"/>
                  <a:pt x="0" y="1265209"/>
                  <a:pt x="0" y="11810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Shape 12"/>
          <p:cNvSpPr/>
          <p:nvPr/>
        </p:nvSpPr>
        <p:spPr>
          <a:xfrm>
            <a:off x="5924431" y="476011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25028" y="235744"/>
                </a:moveTo>
                <a:cubicBezTo>
                  <a:pt x="290126" y="235744"/>
                  <a:pt x="342900" y="182969"/>
                  <a:pt x="342900" y="117872"/>
                </a:cubicBezTo>
                <a:cubicBezTo>
                  <a:pt x="342900" y="52774"/>
                  <a:pt x="290126" y="0"/>
                  <a:pt x="225028" y="0"/>
                </a:cubicBezTo>
                <a:cubicBezTo>
                  <a:pt x="159931" y="0"/>
                  <a:pt x="107156" y="52774"/>
                  <a:pt x="107156" y="117872"/>
                </a:cubicBezTo>
                <a:cubicBezTo>
                  <a:pt x="107156" y="130396"/>
                  <a:pt x="109098" y="142518"/>
                  <a:pt x="112715" y="153836"/>
                </a:cubicBezTo>
                <a:lnTo>
                  <a:pt x="4688" y="261863"/>
                </a:lnTo>
                <a:cubicBezTo>
                  <a:pt x="1674" y="264877"/>
                  <a:pt x="0" y="268962"/>
                  <a:pt x="0" y="273248"/>
                </a:cubicBezTo>
                <a:lnTo>
                  <a:pt x="0" y="326827"/>
                </a:lnTo>
                <a:cubicBezTo>
                  <a:pt x="0" y="335734"/>
                  <a:pt x="7166" y="342900"/>
                  <a:pt x="16073" y="342900"/>
                </a:cubicBezTo>
                <a:lnTo>
                  <a:pt x="69652" y="342900"/>
                </a:lnTo>
                <a:cubicBezTo>
                  <a:pt x="78559" y="342900"/>
                  <a:pt x="85725" y="335734"/>
                  <a:pt x="85725" y="326827"/>
                </a:cubicBezTo>
                <a:lnTo>
                  <a:pt x="85725" y="300038"/>
                </a:lnTo>
                <a:lnTo>
                  <a:pt x="112514" y="300038"/>
                </a:lnTo>
                <a:cubicBezTo>
                  <a:pt x="121421" y="300038"/>
                  <a:pt x="128588" y="292871"/>
                  <a:pt x="128588" y="283964"/>
                </a:cubicBezTo>
                <a:lnTo>
                  <a:pt x="128588" y="257175"/>
                </a:lnTo>
                <a:lnTo>
                  <a:pt x="155377" y="257175"/>
                </a:lnTo>
                <a:cubicBezTo>
                  <a:pt x="159663" y="257175"/>
                  <a:pt x="163748" y="255501"/>
                  <a:pt x="166762" y="252487"/>
                </a:cubicBezTo>
                <a:lnTo>
                  <a:pt x="189064" y="230185"/>
                </a:lnTo>
                <a:cubicBezTo>
                  <a:pt x="200382" y="233802"/>
                  <a:pt x="212504" y="235744"/>
                  <a:pt x="225028" y="235744"/>
                </a:cubicBezTo>
                <a:close/>
                <a:moveTo>
                  <a:pt x="251817" y="64294"/>
                </a:moveTo>
                <a:cubicBezTo>
                  <a:pt x="266602" y="64294"/>
                  <a:pt x="278606" y="76298"/>
                  <a:pt x="278606" y="91083"/>
                </a:cubicBezTo>
                <a:cubicBezTo>
                  <a:pt x="278606" y="105868"/>
                  <a:pt x="266602" y="117872"/>
                  <a:pt x="251817" y="117872"/>
                </a:cubicBezTo>
                <a:cubicBezTo>
                  <a:pt x="237032" y="117872"/>
                  <a:pt x="225028" y="105868"/>
                  <a:pt x="225028" y="91083"/>
                </a:cubicBezTo>
                <a:cubicBezTo>
                  <a:pt x="225028" y="76298"/>
                  <a:pt x="237032" y="64294"/>
                  <a:pt x="251817" y="64294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6" name="Text 13"/>
          <p:cNvSpPr/>
          <p:nvPr/>
        </p:nvSpPr>
        <p:spPr>
          <a:xfrm>
            <a:off x="4998958" y="5217319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5F5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802.1X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003721" y="5484019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5F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Authentification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569161" y="4569619"/>
            <a:ext cx="2486025" cy="1333500"/>
          </a:xfrm>
          <a:custGeom>
            <a:avLst/>
            <a:gdLst/>
            <a:ahLst/>
            <a:cxnLst/>
            <a:rect l="l" t="t" r="r" b="b"/>
            <a:pathLst>
              <a:path w="2486025" h="1333500">
                <a:moveTo>
                  <a:pt x="152406" y="0"/>
                </a:moveTo>
                <a:lnTo>
                  <a:pt x="2333619" y="0"/>
                </a:lnTo>
                <a:cubicBezTo>
                  <a:pt x="2417734" y="0"/>
                  <a:pt x="2486025" y="68291"/>
                  <a:pt x="2486025" y="152406"/>
                </a:cubicBezTo>
                <a:lnTo>
                  <a:pt x="2486025" y="1181094"/>
                </a:lnTo>
                <a:cubicBezTo>
                  <a:pt x="2486025" y="1265209"/>
                  <a:pt x="2417734" y="1333500"/>
                  <a:pt x="2333619" y="1333500"/>
                </a:cubicBezTo>
                <a:lnTo>
                  <a:pt x="152406" y="1333500"/>
                </a:lnTo>
                <a:cubicBezTo>
                  <a:pt x="68291" y="1333500"/>
                  <a:pt x="0" y="1265209"/>
                  <a:pt x="0" y="11810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9" name="Shape 16"/>
          <p:cNvSpPr/>
          <p:nvPr/>
        </p:nvSpPr>
        <p:spPr>
          <a:xfrm>
            <a:off x="8599408" y="4760119"/>
            <a:ext cx="428625" cy="342900"/>
          </a:xfrm>
          <a:custGeom>
            <a:avLst/>
            <a:gdLst/>
            <a:ahLst/>
            <a:cxnLst/>
            <a:rect l="l" t="t" r="r" b="b"/>
            <a:pathLst>
              <a:path w="428625" h="342900">
                <a:moveTo>
                  <a:pt x="214313" y="10716"/>
                </a:moveTo>
                <a:cubicBezTo>
                  <a:pt x="252754" y="10716"/>
                  <a:pt x="283964" y="41925"/>
                  <a:pt x="283964" y="80367"/>
                </a:cubicBezTo>
                <a:cubicBezTo>
                  <a:pt x="283964" y="118809"/>
                  <a:pt x="252754" y="150019"/>
                  <a:pt x="214313" y="150019"/>
                </a:cubicBezTo>
                <a:cubicBezTo>
                  <a:pt x="175871" y="150019"/>
                  <a:pt x="144661" y="118809"/>
                  <a:pt x="144661" y="80367"/>
                </a:cubicBezTo>
                <a:cubicBezTo>
                  <a:pt x="144661" y="41925"/>
                  <a:pt x="175871" y="10716"/>
                  <a:pt x="214313" y="10716"/>
                </a:cubicBezTo>
                <a:close/>
                <a:moveTo>
                  <a:pt x="64294" y="58936"/>
                </a:moveTo>
                <a:cubicBezTo>
                  <a:pt x="90907" y="58936"/>
                  <a:pt x="112514" y="80543"/>
                  <a:pt x="112514" y="107156"/>
                </a:cubicBezTo>
                <a:cubicBezTo>
                  <a:pt x="112514" y="133770"/>
                  <a:pt x="90907" y="155377"/>
                  <a:pt x="64294" y="155377"/>
                </a:cubicBezTo>
                <a:cubicBezTo>
                  <a:pt x="37680" y="155377"/>
                  <a:pt x="16073" y="133770"/>
                  <a:pt x="16073" y="107156"/>
                </a:cubicBezTo>
                <a:cubicBezTo>
                  <a:pt x="16073" y="80543"/>
                  <a:pt x="37680" y="58936"/>
                  <a:pt x="64294" y="58936"/>
                </a:cubicBezTo>
                <a:close/>
                <a:moveTo>
                  <a:pt x="0" y="278606"/>
                </a:moveTo>
                <a:cubicBezTo>
                  <a:pt x="0" y="231257"/>
                  <a:pt x="38375" y="192881"/>
                  <a:pt x="85725" y="192881"/>
                </a:cubicBezTo>
                <a:cubicBezTo>
                  <a:pt x="94298" y="192881"/>
                  <a:pt x="102602" y="194154"/>
                  <a:pt x="110438" y="196498"/>
                </a:cubicBezTo>
                <a:cubicBezTo>
                  <a:pt x="88404" y="221144"/>
                  <a:pt x="75009" y="253692"/>
                  <a:pt x="75009" y="289322"/>
                </a:cubicBezTo>
                <a:lnTo>
                  <a:pt x="75009" y="300038"/>
                </a:lnTo>
                <a:cubicBezTo>
                  <a:pt x="75009" y="307672"/>
                  <a:pt x="76617" y="314905"/>
                  <a:pt x="79497" y="321469"/>
                </a:cubicBezTo>
                <a:lnTo>
                  <a:pt x="21431" y="321469"/>
                </a:lnTo>
                <a:cubicBezTo>
                  <a:pt x="9577" y="321469"/>
                  <a:pt x="0" y="311892"/>
                  <a:pt x="0" y="300038"/>
                </a:cubicBezTo>
                <a:lnTo>
                  <a:pt x="0" y="278606"/>
                </a:lnTo>
                <a:close/>
                <a:moveTo>
                  <a:pt x="349128" y="321469"/>
                </a:moveTo>
                <a:cubicBezTo>
                  <a:pt x="352008" y="314905"/>
                  <a:pt x="353616" y="307672"/>
                  <a:pt x="353616" y="300038"/>
                </a:cubicBezTo>
                <a:lnTo>
                  <a:pt x="353616" y="289322"/>
                </a:lnTo>
                <a:cubicBezTo>
                  <a:pt x="353616" y="253692"/>
                  <a:pt x="340221" y="221144"/>
                  <a:pt x="318187" y="196498"/>
                </a:cubicBezTo>
                <a:cubicBezTo>
                  <a:pt x="326023" y="194154"/>
                  <a:pt x="334328" y="192881"/>
                  <a:pt x="342900" y="192881"/>
                </a:cubicBezTo>
                <a:cubicBezTo>
                  <a:pt x="390250" y="192881"/>
                  <a:pt x="428625" y="231257"/>
                  <a:pt x="428625" y="278606"/>
                </a:cubicBezTo>
                <a:lnTo>
                  <a:pt x="428625" y="300038"/>
                </a:lnTo>
                <a:cubicBezTo>
                  <a:pt x="428625" y="311892"/>
                  <a:pt x="419048" y="321469"/>
                  <a:pt x="407194" y="321469"/>
                </a:cubicBezTo>
                <a:lnTo>
                  <a:pt x="349128" y="321469"/>
                </a:lnTo>
                <a:close/>
                <a:moveTo>
                  <a:pt x="316111" y="107156"/>
                </a:moveTo>
                <a:cubicBezTo>
                  <a:pt x="316111" y="80543"/>
                  <a:pt x="337718" y="58936"/>
                  <a:pt x="364331" y="58936"/>
                </a:cubicBezTo>
                <a:cubicBezTo>
                  <a:pt x="390945" y="58936"/>
                  <a:pt x="412552" y="80543"/>
                  <a:pt x="412552" y="107156"/>
                </a:cubicBezTo>
                <a:cubicBezTo>
                  <a:pt x="412552" y="133770"/>
                  <a:pt x="390945" y="155377"/>
                  <a:pt x="364331" y="155377"/>
                </a:cubicBezTo>
                <a:cubicBezTo>
                  <a:pt x="337718" y="155377"/>
                  <a:pt x="316111" y="133770"/>
                  <a:pt x="316111" y="107156"/>
                </a:cubicBezTo>
                <a:close/>
                <a:moveTo>
                  <a:pt x="107156" y="289322"/>
                </a:moveTo>
                <a:cubicBezTo>
                  <a:pt x="107156" y="230118"/>
                  <a:pt x="155109" y="182166"/>
                  <a:pt x="214313" y="182166"/>
                </a:cubicBezTo>
                <a:cubicBezTo>
                  <a:pt x="273516" y="182166"/>
                  <a:pt x="321469" y="230118"/>
                  <a:pt x="321469" y="289322"/>
                </a:cubicBezTo>
                <a:lnTo>
                  <a:pt x="321469" y="300038"/>
                </a:lnTo>
                <a:cubicBezTo>
                  <a:pt x="321469" y="311892"/>
                  <a:pt x="311892" y="321469"/>
                  <a:pt x="300038" y="321469"/>
                </a:cubicBezTo>
                <a:lnTo>
                  <a:pt x="128588" y="321469"/>
                </a:lnTo>
                <a:cubicBezTo>
                  <a:pt x="116733" y="321469"/>
                  <a:pt x="107156" y="311892"/>
                  <a:pt x="107156" y="300038"/>
                </a:cubicBezTo>
                <a:lnTo>
                  <a:pt x="107156" y="28932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Text 17"/>
          <p:cNvSpPr/>
          <p:nvPr/>
        </p:nvSpPr>
        <p:spPr>
          <a:xfrm>
            <a:off x="7716798" y="5217319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5F5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Directory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721561" y="5484019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5F7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Annuaire centralisé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243739" y="6550819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1431" y="87422"/>
                </a:moveTo>
                <a:lnTo>
                  <a:pt x="114836" y="125864"/>
                </a:lnTo>
                <a:cubicBezTo>
                  <a:pt x="119211" y="127650"/>
                  <a:pt x="123855" y="128588"/>
                  <a:pt x="128588" y="128588"/>
                </a:cubicBezTo>
                <a:cubicBezTo>
                  <a:pt x="133320" y="128588"/>
                  <a:pt x="137964" y="127650"/>
                  <a:pt x="142339" y="125864"/>
                </a:cubicBezTo>
                <a:lnTo>
                  <a:pt x="250567" y="81305"/>
                </a:lnTo>
                <a:cubicBezTo>
                  <a:pt x="254585" y="79653"/>
                  <a:pt x="257175" y="75768"/>
                  <a:pt x="257175" y="71437"/>
                </a:cubicBezTo>
                <a:cubicBezTo>
                  <a:pt x="257175" y="67107"/>
                  <a:pt x="254585" y="63222"/>
                  <a:pt x="250567" y="61570"/>
                </a:cubicBezTo>
                <a:lnTo>
                  <a:pt x="142339" y="17011"/>
                </a:lnTo>
                <a:cubicBezTo>
                  <a:pt x="137964" y="15225"/>
                  <a:pt x="133320" y="14288"/>
                  <a:pt x="128588" y="14288"/>
                </a:cubicBezTo>
                <a:cubicBezTo>
                  <a:pt x="123855" y="14288"/>
                  <a:pt x="119211" y="15225"/>
                  <a:pt x="114836" y="17011"/>
                </a:cubicBezTo>
                <a:lnTo>
                  <a:pt x="6608" y="61570"/>
                </a:lnTo>
                <a:cubicBezTo>
                  <a:pt x="2590" y="63222"/>
                  <a:pt x="0" y="67107"/>
                  <a:pt x="0" y="71438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cubicBezTo>
                  <a:pt x="16654" y="214313"/>
                  <a:pt x="21431" y="209535"/>
                  <a:pt x="21431" y="203597"/>
                </a:cubicBezTo>
                <a:lnTo>
                  <a:pt x="21431" y="87422"/>
                </a:lnTo>
                <a:close/>
                <a:moveTo>
                  <a:pt x="42863" y="119435"/>
                </a:moveTo>
                <a:lnTo>
                  <a:pt x="42863" y="171450"/>
                </a:lnTo>
                <a:cubicBezTo>
                  <a:pt x="42863" y="195114"/>
                  <a:pt x="81260" y="214313"/>
                  <a:pt x="128588" y="214313"/>
                </a:cubicBezTo>
                <a:cubicBezTo>
                  <a:pt x="175915" y="214313"/>
                  <a:pt x="214313" y="195114"/>
                  <a:pt x="214313" y="171450"/>
                </a:cubicBezTo>
                <a:lnTo>
                  <a:pt x="214313" y="119390"/>
                </a:lnTo>
                <a:lnTo>
                  <a:pt x="150510" y="145688"/>
                </a:lnTo>
                <a:cubicBezTo>
                  <a:pt x="143545" y="148545"/>
                  <a:pt x="136133" y="150019"/>
                  <a:pt x="128588" y="150019"/>
                </a:cubicBezTo>
                <a:cubicBezTo>
                  <a:pt x="121042" y="150019"/>
                  <a:pt x="113630" y="148545"/>
                  <a:pt x="106665" y="145688"/>
                </a:cubicBezTo>
                <a:lnTo>
                  <a:pt x="42863" y="119390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Text 20"/>
          <p:cNvSpPr/>
          <p:nvPr/>
        </p:nvSpPr>
        <p:spPr>
          <a:xfrm>
            <a:off x="3586639" y="6531769"/>
            <a:ext cx="2819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Cycle Ingénieur - IA et Cybersécurité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664881" y="6512719"/>
            <a:ext cx="9525" cy="304800"/>
          </a:xfrm>
          <a:custGeom>
            <a:avLst/>
            <a:gdLst/>
            <a:ahLst/>
            <a:cxnLst/>
            <a:rect l="l" t="t" r="r" b="b"/>
            <a:pathLst>
              <a:path w="9525" h="304800">
                <a:moveTo>
                  <a:pt x="0" y="0"/>
                </a:moveTo>
                <a:lnTo>
                  <a:pt x="9525" y="0"/>
                </a:lnTo>
                <a:lnTo>
                  <a:pt x="9525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6868B">
              <a:alpha val="3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5" name="Shape 22"/>
          <p:cNvSpPr/>
          <p:nvPr/>
        </p:nvSpPr>
        <p:spPr>
          <a:xfrm>
            <a:off x="6979206" y="6550819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57150" y="42863"/>
                </a:moveTo>
                <a:cubicBezTo>
                  <a:pt x="57150" y="27102"/>
                  <a:pt x="69964" y="14288"/>
                  <a:pt x="85725" y="14288"/>
                </a:cubicBezTo>
                <a:lnTo>
                  <a:pt x="242888" y="14288"/>
                </a:lnTo>
                <a:cubicBezTo>
                  <a:pt x="258648" y="14288"/>
                  <a:pt x="271463" y="27102"/>
                  <a:pt x="271463" y="42863"/>
                </a:cubicBezTo>
                <a:lnTo>
                  <a:pt x="271463" y="150019"/>
                </a:lnTo>
                <a:lnTo>
                  <a:pt x="228600" y="150019"/>
                </a:lnTo>
                <a:lnTo>
                  <a:pt x="228600" y="142875"/>
                </a:lnTo>
                <a:cubicBezTo>
                  <a:pt x="228600" y="134972"/>
                  <a:pt x="222215" y="128588"/>
                  <a:pt x="214313" y="128588"/>
                </a:cubicBezTo>
                <a:lnTo>
                  <a:pt x="185738" y="128588"/>
                </a:lnTo>
                <a:cubicBezTo>
                  <a:pt x="177835" y="128588"/>
                  <a:pt x="171450" y="134972"/>
                  <a:pt x="171450" y="142875"/>
                </a:cubicBezTo>
                <a:lnTo>
                  <a:pt x="171450" y="150019"/>
                </a:lnTo>
                <a:lnTo>
                  <a:pt x="113809" y="150019"/>
                </a:lnTo>
                <a:cubicBezTo>
                  <a:pt x="118676" y="141625"/>
                  <a:pt x="121444" y="131847"/>
                  <a:pt x="121444" y="121444"/>
                </a:cubicBezTo>
                <a:cubicBezTo>
                  <a:pt x="121444" y="89877"/>
                  <a:pt x="95860" y="64294"/>
                  <a:pt x="64294" y="64294"/>
                </a:cubicBezTo>
                <a:cubicBezTo>
                  <a:pt x="61883" y="64294"/>
                  <a:pt x="59472" y="64428"/>
                  <a:pt x="57150" y="64740"/>
                </a:cubicBezTo>
                <a:lnTo>
                  <a:pt x="57150" y="42863"/>
                </a:lnTo>
                <a:close/>
                <a:moveTo>
                  <a:pt x="148679" y="200025"/>
                </a:moveTo>
                <a:cubicBezTo>
                  <a:pt x="146402" y="189220"/>
                  <a:pt x="141402" y="179442"/>
                  <a:pt x="134347" y="171450"/>
                </a:cubicBezTo>
                <a:lnTo>
                  <a:pt x="271463" y="171450"/>
                </a:lnTo>
                <a:cubicBezTo>
                  <a:pt x="271463" y="187211"/>
                  <a:pt x="258648" y="200025"/>
                  <a:pt x="242888" y="200025"/>
                </a:cubicBezTo>
                <a:lnTo>
                  <a:pt x="148679" y="200025"/>
                </a:lnTo>
                <a:close/>
                <a:moveTo>
                  <a:pt x="28575" y="121444"/>
                </a:moveTo>
                <a:cubicBezTo>
                  <a:pt x="28575" y="101730"/>
                  <a:pt x="44580" y="85725"/>
                  <a:pt x="64294" y="85725"/>
                </a:cubicBezTo>
                <a:cubicBezTo>
                  <a:pt x="84007" y="85725"/>
                  <a:pt x="100013" y="101730"/>
                  <a:pt x="100013" y="121444"/>
                </a:cubicBezTo>
                <a:cubicBezTo>
                  <a:pt x="100013" y="141157"/>
                  <a:pt x="84007" y="157163"/>
                  <a:pt x="64294" y="157163"/>
                </a:cubicBezTo>
                <a:cubicBezTo>
                  <a:pt x="44580" y="157163"/>
                  <a:pt x="28575" y="141157"/>
                  <a:pt x="28575" y="121444"/>
                </a:cubicBezTo>
                <a:close/>
                <a:moveTo>
                  <a:pt x="0" y="214313"/>
                </a:moveTo>
                <a:cubicBezTo>
                  <a:pt x="0" y="190649"/>
                  <a:pt x="19199" y="171450"/>
                  <a:pt x="42863" y="171450"/>
                </a:cubicBezTo>
                <a:lnTo>
                  <a:pt x="85725" y="171450"/>
                </a:lnTo>
                <a:cubicBezTo>
                  <a:pt x="109389" y="171450"/>
                  <a:pt x="128588" y="190649"/>
                  <a:pt x="128588" y="214313"/>
                </a:cubicBezTo>
                <a:cubicBezTo>
                  <a:pt x="128588" y="222215"/>
                  <a:pt x="122203" y="228600"/>
                  <a:pt x="114300" y="228600"/>
                </a:cubicBezTo>
                <a:lnTo>
                  <a:pt x="14288" y="228600"/>
                </a:lnTo>
                <a:cubicBezTo>
                  <a:pt x="6385" y="228600"/>
                  <a:pt x="0" y="222215"/>
                  <a:pt x="0" y="21431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6" name="Text 23"/>
          <p:cNvSpPr/>
          <p:nvPr/>
        </p:nvSpPr>
        <p:spPr>
          <a:xfrm>
            <a:off x="7336393" y="6531769"/>
            <a:ext cx="1666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Prof. Azeddine KHIAT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outsourceitsecurity.com/b987e07ce3498d95440ff808f05f927500b6593d.webp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D1D1F"/>
              </a:gs>
              <a:gs pos="50000">
                <a:srgbClr val="1D1D1F">
                  <a:alpha val="90000"/>
                </a:srgbClr>
              </a:gs>
              <a:gs pos="100000">
                <a:srgbClr val="1D1D1F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1000" y="1850231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28600" y="0"/>
                </a:moveTo>
                <a:lnTo>
                  <a:pt x="533400" y="0"/>
                </a:lnTo>
                <a:cubicBezTo>
                  <a:pt x="659568" y="0"/>
                  <a:pt x="762000" y="102432"/>
                  <a:pt x="762000" y="228600"/>
                </a:cubicBezTo>
                <a:lnTo>
                  <a:pt x="762000" y="533400"/>
                </a:lnTo>
                <a:cubicBezTo>
                  <a:pt x="762000" y="659568"/>
                  <a:pt x="659568" y="762000"/>
                  <a:pt x="533400" y="762000"/>
                </a:cubicBezTo>
                <a:lnTo>
                  <a:pt x="228600" y="762000"/>
                </a:lnTo>
                <a:cubicBezTo>
                  <a:pt x="102432" y="762000"/>
                  <a:pt x="0" y="659568"/>
                  <a:pt x="0" y="5334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84002" y="2040731"/>
            <a:ext cx="523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212181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4"/>
          <p:cNvSpPr/>
          <p:nvPr/>
        </p:nvSpPr>
        <p:spPr>
          <a:xfrm>
            <a:off x="381000" y="2917031"/>
            <a:ext cx="76581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5F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Contexte et Objectifs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079081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5F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Présentation du projet et enjeux de sécurité des accès réseau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 • Contexte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Contexte et Enjeux de Sécurité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299210"/>
            <a:ext cx="5551170" cy="2636520"/>
          </a:xfrm>
          <a:custGeom>
            <a:avLst/>
            <a:gdLst/>
            <a:ahLst/>
            <a:cxnLst/>
            <a:rect l="l" t="t" r="r" b="b"/>
            <a:pathLst>
              <a:path w="5551170" h="2636520">
                <a:moveTo>
                  <a:pt x="152391" y="0"/>
                </a:moveTo>
                <a:lnTo>
                  <a:pt x="5398779" y="0"/>
                </a:lnTo>
                <a:cubicBezTo>
                  <a:pt x="5482942" y="0"/>
                  <a:pt x="5551170" y="68228"/>
                  <a:pt x="5551170" y="152391"/>
                </a:cubicBezTo>
                <a:lnTo>
                  <a:pt x="5551170" y="2484129"/>
                </a:lnTo>
                <a:cubicBezTo>
                  <a:pt x="5551170" y="2568292"/>
                  <a:pt x="5482942" y="2636520"/>
                  <a:pt x="5398779" y="2636520"/>
                </a:cubicBezTo>
                <a:lnTo>
                  <a:pt x="152391" y="2636520"/>
                </a:lnTo>
                <a:cubicBezTo>
                  <a:pt x="68228" y="2636520"/>
                  <a:pt x="0" y="2568292"/>
                  <a:pt x="0" y="2484129"/>
                </a:cubicBezTo>
                <a:lnTo>
                  <a:pt x="0" y="152391"/>
                </a:lnTo>
                <a:cubicBezTo>
                  <a:pt x="0" y="68228"/>
                  <a:pt x="68228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5" name="Shape 3"/>
          <p:cNvSpPr/>
          <p:nvPr/>
        </p:nvSpPr>
        <p:spPr>
          <a:xfrm>
            <a:off x="617220" y="15316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769620" y="16840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1303020" y="1645920"/>
            <a:ext cx="2276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Menaces Croissantes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7220" y="2217420"/>
            <a:ext cx="51625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Augmentation constante des menaces informatiques</a:t>
            </a:r>
            <a:r>
              <a:rPr lang="en-US" sz="1200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 diversification des équipements connectés aux réseaux d'entreprise.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7220" y="29413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Text 8"/>
          <p:cNvSpPr/>
          <p:nvPr/>
        </p:nvSpPr>
        <p:spPr>
          <a:xfrm>
            <a:off x="807720" y="2865120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Attaques par accès non autorisé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17220" y="3246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2" name="Text 10"/>
          <p:cNvSpPr/>
          <p:nvPr/>
        </p:nvSpPr>
        <p:spPr>
          <a:xfrm>
            <a:off x="807720" y="3169920"/>
            <a:ext cx="2314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Propagation de malwares latéraux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17220" y="35509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4" name="Text 12"/>
          <p:cNvSpPr/>
          <p:nvPr/>
        </p:nvSpPr>
        <p:spPr>
          <a:xfrm>
            <a:off x="807720" y="347472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 de données sensibles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4171951"/>
            <a:ext cx="5551170" cy="1893570"/>
          </a:xfrm>
          <a:custGeom>
            <a:avLst/>
            <a:gdLst/>
            <a:ahLst/>
            <a:cxnLst/>
            <a:rect l="l" t="t" r="r" b="b"/>
            <a:pathLst>
              <a:path w="5551170" h="1893570">
                <a:moveTo>
                  <a:pt x="152395" y="0"/>
                </a:moveTo>
                <a:lnTo>
                  <a:pt x="5398775" y="0"/>
                </a:lnTo>
                <a:cubicBezTo>
                  <a:pt x="5482941" y="0"/>
                  <a:pt x="5551170" y="68229"/>
                  <a:pt x="5551170" y="152395"/>
                </a:cubicBezTo>
                <a:lnTo>
                  <a:pt x="5551170" y="1741175"/>
                </a:lnTo>
                <a:cubicBezTo>
                  <a:pt x="5551170" y="1825341"/>
                  <a:pt x="5482941" y="1893570"/>
                  <a:pt x="5398775" y="1893570"/>
                </a:cubicBezTo>
                <a:lnTo>
                  <a:pt x="152395" y="1893570"/>
                </a:lnTo>
                <a:cubicBezTo>
                  <a:pt x="68229" y="1893570"/>
                  <a:pt x="0" y="1825341"/>
                  <a:pt x="0" y="1741175"/>
                </a:cubicBezTo>
                <a:lnTo>
                  <a:pt x="0" y="152395"/>
                </a:lnTo>
                <a:cubicBezTo>
                  <a:pt x="0" y="68229"/>
                  <a:pt x="68229" y="0"/>
                  <a:pt x="15239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6" name="Shape 14"/>
          <p:cNvSpPr/>
          <p:nvPr/>
        </p:nvSpPr>
        <p:spPr>
          <a:xfrm>
            <a:off x="617220" y="440436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7" name="Shape 15"/>
          <p:cNvSpPr/>
          <p:nvPr/>
        </p:nvSpPr>
        <p:spPr>
          <a:xfrm>
            <a:off x="755333" y="455676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10728" y="39291"/>
                </a:moveTo>
                <a:lnTo>
                  <a:pt x="146447" y="39291"/>
                </a:lnTo>
                <a:lnTo>
                  <a:pt x="146447" y="60722"/>
                </a:lnTo>
                <a:lnTo>
                  <a:pt x="110728" y="60722"/>
                </a:lnTo>
                <a:lnTo>
                  <a:pt x="110728" y="39291"/>
                </a:lnTo>
                <a:close/>
                <a:moveTo>
                  <a:pt x="107156" y="14288"/>
                </a:moveTo>
                <a:cubicBezTo>
                  <a:pt x="95324" y="14288"/>
                  <a:pt x="85725" y="23887"/>
                  <a:pt x="85725" y="35719"/>
                </a:cubicBezTo>
                <a:lnTo>
                  <a:pt x="85725" y="64294"/>
                </a:lnTo>
                <a:cubicBezTo>
                  <a:pt x="85725" y="76126"/>
                  <a:pt x="95324" y="85725"/>
                  <a:pt x="107156" y="85725"/>
                </a:cubicBezTo>
                <a:lnTo>
                  <a:pt x="114300" y="85725"/>
                </a:lnTo>
                <a:lnTo>
                  <a:pt x="114300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57150" y="128588"/>
                </a:lnTo>
                <a:lnTo>
                  <a:pt x="57150" y="142875"/>
                </a:lnTo>
                <a:lnTo>
                  <a:pt x="50006" y="142875"/>
                </a:lnTo>
                <a:cubicBezTo>
                  <a:pt x="38174" y="142875"/>
                  <a:pt x="28575" y="152474"/>
                  <a:pt x="28575" y="164306"/>
                </a:cubicBezTo>
                <a:lnTo>
                  <a:pt x="28575" y="192881"/>
                </a:lnTo>
                <a:cubicBezTo>
                  <a:pt x="28575" y="204713"/>
                  <a:pt x="38174" y="214313"/>
                  <a:pt x="50006" y="214313"/>
                </a:cubicBezTo>
                <a:lnTo>
                  <a:pt x="92869" y="214313"/>
                </a:lnTo>
                <a:cubicBezTo>
                  <a:pt x="104701" y="214313"/>
                  <a:pt x="114300" y="204713"/>
                  <a:pt x="114300" y="192881"/>
                </a:cubicBezTo>
                <a:lnTo>
                  <a:pt x="114300" y="164306"/>
                </a:lnTo>
                <a:cubicBezTo>
                  <a:pt x="114300" y="152474"/>
                  <a:pt x="104701" y="142875"/>
                  <a:pt x="92869" y="142875"/>
                </a:cubicBezTo>
                <a:lnTo>
                  <a:pt x="85725" y="142875"/>
                </a:lnTo>
                <a:lnTo>
                  <a:pt x="85725" y="128588"/>
                </a:lnTo>
                <a:lnTo>
                  <a:pt x="171450" y="128588"/>
                </a:lnTo>
                <a:lnTo>
                  <a:pt x="171450" y="142875"/>
                </a:lnTo>
                <a:lnTo>
                  <a:pt x="164306" y="142875"/>
                </a:lnTo>
                <a:cubicBezTo>
                  <a:pt x="152474" y="142875"/>
                  <a:pt x="142875" y="152474"/>
                  <a:pt x="142875" y="164306"/>
                </a:cubicBezTo>
                <a:lnTo>
                  <a:pt x="142875" y="192881"/>
                </a:lnTo>
                <a:cubicBezTo>
                  <a:pt x="142875" y="204713"/>
                  <a:pt x="152474" y="214313"/>
                  <a:pt x="164306" y="214313"/>
                </a:cubicBezTo>
                <a:lnTo>
                  <a:pt x="207169" y="214313"/>
                </a:lnTo>
                <a:cubicBezTo>
                  <a:pt x="219001" y="214313"/>
                  <a:pt x="228600" y="204713"/>
                  <a:pt x="228600" y="192881"/>
                </a:cubicBezTo>
                <a:lnTo>
                  <a:pt x="228600" y="164306"/>
                </a:lnTo>
                <a:cubicBezTo>
                  <a:pt x="228600" y="152474"/>
                  <a:pt x="219001" y="142875"/>
                  <a:pt x="207169" y="142875"/>
                </a:cubicBezTo>
                <a:lnTo>
                  <a:pt x="200025" y="142875"/>
                </a:lnTo>
                <a:lnTo>
                  <a:pt x="200025" y="128588"/>
                </a:lnTo>
                <a:lnTo>
                  <a:pt x="242888" y="128588"/>
                </a:lnTo>
                <a:cubicBezTo>
                  <a:pt x="250790" y="128588"/>
                  <a:pt x="257175" y="122203"/>
                  <a:pt x="257175" y="114300"/>
                </a:cubicBezTo>
                <a:cubicBezTo>
                  <a:pt x="257175" y="106397"/>
                  <a:pt x="250790" y="100013"/>
                  <a:pt x="242888" y="100013"/>
                </a:cubicBezTo>
                <a:lnTo>
                  <a:pt x="142875" y="100013"/>
                </a:lnTo>
                <a:lnTo>
                  <a:pt x="142875" y="85725"/>
                </a:lnTo>
                <a:lnTo>
                  <a:pt x="150019" y="85725"/>
                </a:lnTo>
                <a:cubicBezTo>
                  <a:pt x="161851" y="85725"/>
                  <a:pt x="171450" y="76126"/>
                  <a:pt x="171450" y="64294"/>
                </a:cubicBezTo>
                <a:lnTo>
                  <a:pt x="171450" y="35719"/>
                </a:lnTo>
                <a:cubicBezTo>
                  <a:pt x="171450" y="23887"/>
                  <a:pt x="161851" y="14288"/>
                  <a:pt x="150019" y="14288"/>
                </a:cubicBezTo>
                <a:lnTo>
                  <a:pt x="107156" y="14288"/>
                </a:lnTo>
                <a:close/>
                <a:moveTo>
                  <a:pt x="200025" y="167878"/>
                </a:moveTo>
                <a:lnTo>
                  <a:pt x="203597" y="167878"/>
                </a:lnTo>
                <a:lnTo>
                  <a:pt x="203597" y="189309"/>
                </a:lnTo>
                <a:lnTo>
                  <a:pt x="167878" y="189309"/>
                </a:lnTo>
                <a:lnTo>
                  <a:pt x="167878" y="167878"/>
                </a:lnTo>
                <a:lnTo>
                  <a:pt x="200025" y="167878"/>
                </a:lnTo>
                <a:close/>
                <a:moveTo>
                  <a:pt x="85725" y="167878"/>
                </a:moveTo>
                <a:lnTo>
                  <a:pt x="89297" y="167878"/>
                </a:lnTo>
                <a:lnTo>
                  <a:pt x="89297" y="189309"/>
                </a:lnTo>
                <a:lnTo>
                  <a:pt x="53578" y="189309"/>
                </a:lnTo>
                <a:lnTo>
                  <a:pt x="53578" y="167878"/>
                </a:lnTo>
                <a:lnTo>
                  <a:pt x="85725" y="167878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8" name="Text 16"/>
          <p:cNvSpPr/>
          <p:nvPr/>
        </p:nvSpPr>
        <p:spPr>
          <a:xfrm>
            <a:off x="1303020" y="4518661"/>
            <a:ext cx="3362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Diversification des Équipements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17220" y="5090161"/>
            <a:ext cx="5162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Multiplication des endpoints</a:t>
            </a:r>
            <a:r>
              <a:rPr lang="en-US" sz="1200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: ordinateurs portables, smartphones, objets connectés (IoT), appareils BYOD... Chaque connexion représente un vecteur d'attaque potentiel.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48400" y="1295400"/>
            <a:ext cx="5562600" cy="2590800"/>
          </a:xfrm>
          <a:custGeom>
            <a:avLst/>
            <a:gdLst/>
            <a:ahLst/>
            <a:cxnLst/>
            <a:rect l="l" t="t" r="r" b="b"/>
            <a:pathLst>
              <a:path w="5562600" h="2590800">
                <a:moveTo>
                  <a:pt x="152391" y="0"/>
                </a:moveTo>
                <a:lnTo>
                  <a:pt x="5410209" y="0"/>
                </a:lnTo>
                <a:cubicBezTo>
                  <a:pt x="5494316" y="0"/>
                  <a:pt x="5562600" y="68284"/>
                  <a:pt x="5562600" y="152391"/>
                </a:cubicBezTo>
                <a:lnTo>
                  <a:pt x="5562600" y="2438409"/>
                </a:lnTo>
                <a:cubicBezTo>
                  <a:pt x="5562600" y="2522572"/>
                  <a:pt x="5494372" y="2590800"/>
                  <a:pt x="5410209" y="2590800"/>
                </a:cubicBezTo>
                <a:lnTo>
                  <a:pt x="152391" y="2590800"/>
                </a:lnTo>
                <a:cubicBezTo>
                  <a:pt x="68284" y="2590800"/>
                  <a:pt x="0" y="2522516"/>
                  <a:pt x="0" y="24384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0071E3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21" name="Shape 19"/>
          <p:cNvSpPr/>
          <p:nvPr/>
        </p:nvSpPr>
        <p:spPr>
          <a:xfrm>
            <a:off x="6477000" y="152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2" name="Shape 20"/>
          <p:cNvSpPr/>
          <p:nvPr/>
        </p:nvSpPr>
        <p:spPr>
          <a:xfrm>
            <a:off x="6629400" y="1676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Text 21"/>
          <p:cNvSpPr/>
          <p:nvPr/>
        </p:nvSpPr>
        <p:spPr>
          <a:xfrm>
            <a:off x="7162800" y="1638300"/>
            <a:ext cx="1952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Nécessité du NAC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77000" y="2209800"/>
            <a:ext cx="5181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 Network Access Control (NAC)</a:t>
            </a: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est devenu un élément essentiel de la sécurité des systèmes d'information.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77000" y="2857500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114302" y="0"/>
                </a:moveTo>
                <a:lnTo>
                  <a:pt x="4991098" y="0"/>
                </a:lnTo>
                <a:cubicBezTo>
                  <a:pt x="5054183" y="0"/>
                  <a:pt x="5105400" y="51217"/>
                  <a:pt x="5105400" y="114302"/>
                </a:cubicBezTo>
                <a:lnTo>
                  <a:pt x="5105400" y="685798"/>
                </a:lnTo>
                <a:cubicBezTo>
                  <a:pt x="5105400" y="748883"/>
                  <a:pt x="5054183" y="800100"/>
                  <a:pt x="49910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6" name="Text 24"/>
          <p:cNvSpPr/>
          <p:nvPr/>
        </p:nvSpPr>
        <p:spPr>
          <a:xfrm>
            <a:off x="6629400" y="3009900"/>
            <a:ext cx="4876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organisations doivent être capables d'</a:t>
            </a: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authentifier les utilisateurs et les équipements</a:t>
            </a: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avant de leur accorder un accès aux ressources réseau.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52210" y="4118610"/>
            <a:ext cx="5551170" cy="2484120"/>
          </a:xfrm>
          <a:custGeom>
            <a:avLst/>
            <a:gdLst/>
            <a:ahLst/>
            <a:cxnLst/>
            <a:rect l="l" t="t" r="r" b="b"/>
            <a:pathLst>
              <a:path w="5551170" h="2484120">
                <a:moveTo>
                  <a:pt x="152401" y="0"/>
                </a:moveTo>
                <a:lnTo>
                  <a:pt x="5398769" y="0"/>
                </a:lnTo>
                <a:cubicBezTo>
                  <a:pt x="5482938" y="0"/>
                  <a:pt x="5551170" y="68232"/>
                  <a:pt x="5551170" y="152401"/>
                </a:cubicBezTo>
                <a:lnTo>
                  <a:pt x="5551170" y="2331719"/>
                </a:lnTo>
                <a:cubicBezTo>
                  <a:pt x="5551170" y="2415888"/>
                  <a:pt x="5482938" y="2484120"/>
                  <a:pt x="5398769" y="2484120"/>
                </a:cubicBezTo>
                <a:lnTo>
                  <a:pt x="152401" y="2484120"/>
                </a:lnTo>
                <a:cubicBezTo>
                  <a:pt x="68232" y="2484120"/>
                  <a:pt x="0" y="2415888"/>
                  <a:pt x="0" y="2331719"/>
                </a:cubicBezTo>
                <a:lnTo>
                  <a:pt x="0" y="152401"/>
                </a:lnTo>
                <a:cubicBezTo>
                  <a:pt x="0" y="68232"/>
                  <a:pt x="68232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6484620" y="435102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Objectifs du Contrôle d'Accès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84620" y="48082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0" name="Shape 28"/>
          <p:cNvSpPr/>
          <p:nvPr/>
        </p:nvSpPr>
        <p:spPr>
          <a:xfrm>
            <a:off x="6581061" y="489394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1" name="Text 29"/>
          <p:cNvSpPr/>
          <p:nvPr/>
        </p:nvSpPr>
        <p:spPr>
          <a:xfrm>
            <a:off x="6903720" y="4770120"/>
            <a:ext cx="2895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Prévenir les intrusions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903720" y="4998720"/>
            <a:ext cx="2895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Bloquer l'accès aux appareils non autorisés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84620" y="53797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4" name="Shape 32"/>
          <p:cNvSpPr/>
          <p:nvPr/>
        </p:nvSpPr>
        <p:spPr>
          <a:xfrm>
            <a:off x="6581061" y="546544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5" name="Text 33"/>
          <p:cNvSpPr/>
          <p:nvPr/>
        </p:nvSpPr>
        <p:spPr>
          <a:xfrm>
            <a:off x="6903720" y="534162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Limiter la propagation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903720" y="557022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Segmentation réseau et isolation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84620" y="59512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8" name="Shape 36"/>
          <p:cNvSpPr/>
          <p:nvPr/>
        </p:nvSpPr>
        <p:spPr>
          <a:xfrm>
            <a:off x="6581061" y="603694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9" name="Text 37"/>
          <p:cNvSpPr/>
          <p:nvPr/>
        </p:nvSpPr>
        <p:spPr>
          <a:xfrm>
            <a:off x="6903720" y="5913120"/>
            <a:ext cx="2409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Garantir la conformité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903720" y="6141720"/>
            <a:ext cx="2409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Vérifier l'état de sécurité des postes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7742" y="327742"/>
            <a:ext cx="11602065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b="1" kern="0" spc="103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 • Objectifs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7742" y="589935"/>
            <a:ext cx="11684000" cy="3277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23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Objectifs du Projet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7742" y="983226"/>
            <a:ext cx="11610258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Mise en œuvre d'une solution NAC complète basée sur PacketFence et 802.1X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1019" y="1412568"/>
            <a:ext cx="3710039" cy="2620297"/>
          </a:xfrm>
          <a:custGeom>
            <a:avLst/>
            <a:gdLst/>
            <a:ahLst/>
            <a:cxnLst/>
            <a:rect l="l" t="t" r="r" b="b"/>
            <a:pathLst>
              <a:path w="3710039" h="2620297">
                <a:moveTo>
                  <a:pt x="131093" y="0"/>
                </a:moveTo>
                <a:lnTo>
                  <a:pt x="3578945" y="0"/>
                </a:lnTo>
                <a:cubicBezTo>
                  <a:pt x="3651346" y="0"/>
                  <a:pt x="3710039" y="58693"/>
                  <a:pt x="3710039" y="131093"/>
                </a:cubicBezTo>
                <a:lnTo>
                  <a:pt x="3710039" y="2489203"/>
                </a:lnTo>
                <a:cubicBezTo>
                  <a:pt x="3710039" y="2561604"/>
                  <a:pt x="3651346" y="2620297"/>
                  <a:pt x="3578945" y="2620297"/>
                </a:cubicBezTo>
                <a:lnTo>
                  <a:pt x="131093" y="2620297"/>
                </a:lnTo>
                <a:cubicBezTo>
                  <a:pt x="58693" y="2620297"/>
                  <a:pt x="0" y="2561604"/>
                  <a:pt x="0" y="2489203"/>
                </a:cubicBezTo>
                <a:lnTo>
                  <a:pt x="0" y="131093"/>
                </a:lnTo>
                <a:cubicBezTo>
                  <a:pt x="0" y="58693"/>
                  <a:pt x="58693" y="0"/>
                  <a:pt x="1310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4581" dist="819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530942" y="1612491"/>
            <a:ext cx="524387" cy="524387"/>
          </a:xfrm>
          <a:custGeom>
            <a:avLst/>
            <a:gdLst/>
            <a:ahLst/>
            <a:cxnLst/>
            <a:rect l="l" t="t" r="r" b="b"/>
            <a:pathLst>
              <a:path w="524387" h="524387">
                <a:moveTo>
                  <a:pt x="131097" y="0"/>
                </a:moveTo>
                <a:lnTo>
                  <a:pt x="393290" y="0"/>
                </a:lnTo>
                <a:cubicBezTo>
                  <a:pt x="465645" y="0"/>
                  <a:pt x="524387" y="58742"/>
                  <a:pt x="524387" y="131097"/>
                </a:cubicBezTo>
                <a:lnTo>
                  <a:pt x="524387" y="393290"/>
                </a:lnTo>
                <a:cubicBezTo>
                  <a:pt x="524387" y="465693"/>
                  <a:pt x="465693" y="524387"/>
                  <a:pt x="393290" y="524387"/>
                </a:cubicBezTo>
                <a:lnTo>
                  <a:pt x="131097" y="524387"/>
                </a:lnTo>
                <a:cubicBezTo>
                  <a:pt x="58742" y="524387"/>
                  <a:pt x="0" y="465645"/>
                  <a:pt x="0" y="393290"/>
                </a:cubicBezTo>
                <a:lnTo>
                  <a:pt x="0" y="131097"/>
                </a:lnTo>
                <a:cubicBezTo>
                  <a:pt x="0" y="58742"/>
                  <a:pt x="58742" y="0"/>
                  <a:pt x="131097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Shape 5"/>
          <p:cNvSpPr/>
          <p:nvPr/>
        </p:nvSpPr>
        <p:spPr>
          <a:xfrm>
            <a:off x="687644" y="1751781"/>
            <a:ext cx="215081" cy="245806"/>
          </a:xfrm>
          <a:custGeom>
            <a:avLst/>
            <a:gdLst/>
            <a:ahLst/>
            <a:cxnLst/>
            <a:rect l="l" t="t" r="r" b="b"/>
            <a:pathLst>
              <a:path w="215081" h="245806">
                <a:moveTo>
                  <a:pt x="30726" y="15363"/>
                </a:moveTo>
                <a:cubicBezTo>
                  <a:pt x="13779" y="15363"/>
                  <a:pt x="0" y="29142"/>
                  <a:pt x="0" y="46089"/>
                </a:cubicBezTo>
                <a:lnTo>
                  <a:pt x="0" y="76815"/>
                </a:lnTo>
                <a:cubicBezTo>
                  <a:pt x="0" y="93762"/>
                  <a:pt x="13779" y="107540"/>
                  <a:pt x="30726" y="107540"/>
                </a:cubicBezTo>
                <a:lnTo>
                  <a:pt x="184355" y="107540"/>
                </a:lnTo>
                <a:cubicBezTo>
                  <a:pt x="201302" y="107540"/>
                  <a:pt x="215081" y="93762"/>
                  <a:pt x="215081" y="76815"/>
                </a:cubicBezTo>
                <a:lnTo>
                  <a:pt x="215081" y="46089"/>
                </a:lnTo>
                <a:cubicBezTo>
                  <a:pt x="215081" y="29142"/>
                  <a:pt x="201302" y="15363"/>
                  <a:pt x="184355" y="15363"/>
                </a:cubicBezTo>
                <a:lnTo>
                  <a:pt x="30726" y="15363"/>
                </a:lnTo>
                <a:close/>
                <a:moveTo>
                  <a:pt x="134425" y="49929"/>
                </a:moveTo>
                <a:cubicBezTo>
                  <a:pt x="140785" y="49929"/>
                  <a:pt x="145948" y="55092"/>
                  <a:pt x="145948" y="61452"/>
                </a:cubicBezTo>
                <a:cubicBezTo>
                  <a:pt x="145948" y="67811"/>
                  <a:pt x="140785" y="72974"/>
                  <a:pt x="134425" y="72974"/>
                </a:cubicBezTo>
                <a:cubicBezTo>
                  <a:pt x="128066" y="72974"/>
                  <a:pt x="122903" y="67811"/>
                  <a:pt x="122903" y="61452"/>
                </a:cubicBezTo>
                <a:cubicBezTo>
                  <a:pt x="122903" y="55092"/>
                  <a:pt x="128066" y="49929"/>
                  <a:pt x="134425" y="49929"/>
                </a:cubicBezTo>
                <a:close/>
                <a:moveTo>
                  <a:pt x="161310" y="61452"/>
                </a:moveTo>
                <a:cubicBezTo>
                  <a:pt x="161310" y="55092"/>
                  <a:pt x="166473" y="49929"/>
                  <a:pt x="172833" y="49929"/>
                </a:cubicBezTo>
                <a:cubicBezTo>
                  <a:pt x="179192" y="49929"/>
                  <a:pt x="184355" y="55092"/>
                  <a:pt x="184355" y="61452"/>
                </a:cubicBezTo>
                <a:cubicBezTo>
                  <a:pt x="184355" y="67811"/>
                  <a:pt x="179192" y="72974"/>
                  <a:pt x="172833" y="72974"/>
                </a:cubicBezTo>
                <a:cubicBezTo>
                  <a:pt x="166473" y="72974"/>
                  <a:pt x="161310" y="67811"/>
                  <a:pt x="161310" y="61452"/>
                </a:cubicBezTo>
                <a:close/>
                <a:moveTo>
                  <a:pt x="30726" y="138266"/>
                </a:moveTo>
                <a:cubicBezTo>
                  <a:pt x="13779" y="138266"/>
                  <a:pt x="0" y="152045"/>
                  <a:pt x="0" y="168992"/>
                </a:cubicBezTo>
                <a:lnTo>
                  <a:pt x="0" y="199718"/>
                </a:lnTo>
                <a:cubicBezTo>
                  <a:pt x="0" y="216665"/>
                  <a:pt x="13779" y="230444"/>
                  <a:pt x="30726" y="230444"/>
                </a:cubicBezTo>
                <a:lnTo>
                  <a:pt x="184355" y="230444"/>
                </a:lnTo>
                <a:cubicBezTo>
                  <a:pt x="201302" y="230444"/>
                  <a:pt x="215081" y="216665"/>
                  <a:pt x="215081" y="199718"/>
                </a:cubicBezTo>
                <a:lnTo>
                  <a:pt x="215081" y="168992"/>
                </a:lnTo>
                <a:cubicBezTo>
                  <a:pt x="215081" y="152045"/>
                  <a:pt x="201302" y="138266"/>
                  <a:pt x="184355" y="138266"/>
                </a:cubicBezTo>
                <a:lnTo>
                  <a:pt x="30726" y="138266"/>
                </a:lnTo>
                <a:close/>
                <a:moveTo>
                  <a:pt x="134425" y="172833"/>
                </a:moveTo>
                <a:cubicBezTo>
                  <a:pt x="140785" y="172833"/>
                  <a:pt x="145948" y="177996"/>
                  <a:pt x="145948" y="184355"/>
                </a:cubicBezTo>
                <a:cubicBezTo>
                  <a:pt x="145948" y="190714"/>
                  <a:pt x="140785" y="195877"/>
                  <a:pt x="134425" y="195877"/>
                </a:cubicBezTo>
                <a:cubicBezTo>
                  <a:pt x="128066" y="195877"/>
                  <a:pt x="122903" y="190714"/>
                  <a:pt x="122903" y="184355"/>
                </a:cubicBezTo>
                <a:cubicBezTo>
                  <a:pt x="122903" y="177996"/>
                  <a:pt x="128066" y="172833"/>
                  <a:pt x="134425" y="172833"/>
                </a:cubicBezTo>
                <a:close/>
                <a:moveTo>
                  <a:pt x="161310" y="184355"/>
                </a:moveTo>
                <a:cubicBezTo>
                  <a:pt x="161310" y="177996"/>
                  <a:pt x="166473" y="172833"/>
                  <a:pt x="172833" y="172833"/>
                </a:cubicBezTo>
                <a:cubicBezTo>
                  <a:pt x="179192" y="172833"/>
                  <a:pt x="184355" y="177996"/>
                  <a:pt x="184355" y="184355"/>
                </a:cubicBezTo>
                <a:cubicBezTo>
                  <a:pt x="184355" y="190714"/>
                  <a:pt x="179192" y="195877"/>
                  <a:pt x="172833" y="195877"/>
                </a:cubicBezTo>
                <a:cubicBezTo>
                  <a:pt x="166473" y="195877"/>
                  <a:pt x="161310" y="190714"/>
                  <a:pt x="161310" y="18435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8" name="Text 6"/>
          <p:cNvSpPr/>
          <p:nvPr/>
        </p:nvSpPr>
        <p:spPr>
          <a:xfrm>
            <a:off x="530942" y="2267975"/>
            <a:ext cx="3392129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Déployer PacketFence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0942" y="2595717"/>
            <a:ext cx="3375742" cy="6390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2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Installation et configuration de la solution NAC open source en environnement virtualisé avec serveur RADIUS intégré.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0942" y="3369187"/>
            <a:ext cx="3310194" cy="6555"/>
          </a:xfrm>
          <a:custGeom>
            <a:avLst/>
            <a:gdLst/>
            <a:ahLst/>
            <a:cxnLst/>
            <a:rect l="l" t="t" r="r" b="b"/>
            <a:pathLst>
              <a:path w="3310194" h="6555">
                <a:moveTo>
                  <a:pt x="0" y="0"/>
                </a:moveTo>
                <a:lnTo>
                  <a:pt x="3310194" y="0"/>
                </a:lnTo>
                <a:lnTo>
                  <a:pt x="3310194" y="6555"/>
                </a:lnTo>
                <a:lnTo>
                  <a:pt x="0" y="6555"/>
                </a:lnTo>
                <a:lnTo>
                  <a:pt x="0" y="0"/>
                </a:lnTo>
                <a:close/>
              </a:path>
            </a:pathLst>
          </a:custGeom>
          <a:solidFill>
            <a:srgbClr val="86868B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Text 9"/>
          <p:cNvSpPr/>
          <p:nvPr/>
        </p:nvSpPr>
        <p:spPr>
          <a:xfrm>
            <a:off x="530942" y="3503562"/>
            <a:ext cx="3367548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VM PacketFence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0942" y="3667433"/>
            <a:ext cx="3367548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IP: 192.168.100.10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42005" y="1412568"/>
            <a:ext cx="3710039" cy="2620297"/>
          </a:xfrm>
          <a:custGeom>
            <a:avLst/>
            <a:gdLst/>
            <a:ahLst/>
            <a:cxnLst/>
            <a:rect l="l" t="t" r="r" b="b"/>
            <a:pathLst>
              <a:path w="3710039" h="2620297">
                <a:moveTo>
                  <a:pt x="131093" y="0"/>
                </a:moveTo>
                <a:lnTo>
                  <a:pt x="3578945" y="0"/>
                </a:lnTo>
                <a:cubicBezTo>
                  <a:pt x="3651346" y="0"/>
                  <a:pt x="3710039" y="58693"/>
                  <a:pt x="3710039" y="131093"/>
                </a:cubicBezTo>
                <a:lnTo>
                  <a:pt x="3710039" y="2489203"/>
                </a:lnTo>
                <a:cubicBezTo>
                  <a:pt x="3710039" y="2561604"/>
                  <a:pt x="3651346" y="2620297"/>
                  <a:pt x="3578945" y="2620297"/>
                </a:cubicBezTo>
                <a:lnTo>
                  <a:pt x="131093" y="2620297"/>
                </a:lnTo>
                <a:cubicBezTo>
                  <a:pt x="58693" y="2620297"/>
                  <a:pt x="0" y="2561604"/>
                  <a:pt x="0" y="2489203"/>
                </a:cubicBezTo>
                <a:lnTo>
                  <a:pt x="0" y="131093"/>
                </a:lnTo>
                <a:cubicBezTo>
                  <a:pt x="0" y="58693"/>
                  <a:pt x="58693" y="0"/>
                  <a:pt x="1310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4581" dist="819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4" name="Shape 12"/>
          <p:cNvSpPr/>
          <p:nvPr/>
        </p:nvSpPr>
        <p:spPr>
          <a:xfrm>
            <a:off x="4441927" y="1612491"/>
            <a:ext cx="524387" cy="524387"/>
          </a:xfrm>
          <a:custGeom>
            <a:avLst/>
            <a:gdLst/>
            <a:ahLst/>
            <a:cxnLst/>
            <a:rect l="l" t="t" r="r" b="b"/>
            <a:pathLst>
              <a:path w="524387" h="524387">
                <a:moveTo>
                  <a:pt x="131097" y="0"/>
                </a:moveTo>
                <a:lnTo>
                  <a:pt x="393290" y="0"/>
                </a:lnTo>
                <a:cubicBezTo>
                  <a:pt x="465645" y="0"/>
                  <a:pt x="524387" y="58742"/>
                  <a:pt x="524387" y="131097"/>
                </a:cubicBezTo>
                <a:lnTo>
                  <a:pt x="524387" y="393290"/>
                </a:lnTo>
                <a:cubicBezTo>
                  <a:pt x="524387" y="465693"/>
                  <a:pt x="465693" y="524387"/>
                  <a:pt x="393290" y="524387"/>
                </a:cubicBezTo>
                <a:lnTo>
                  <a:pt x="131097" y="524387"/>
                </a:lnTo>
                <a:cubicBezTo>
                  <a:pt x="58742" y="524387"/>
                  <a:pt x="0" y="465645"/>
                  <a:pt x="0" y="393290"/>
                </a:cubicBezTo>
                <a:lnTo>
                  <a:pt x="0" y="131097"/>
                </a:lnTo>
                <a:cubicBezTo>
                  <a:pt x="0" y="58742"/>
                  <a:pt x="58742" y="0"/>
                  <a:pt x="131097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Shape 13"/>
          <p:cNvSpPr/>
          <p:nvPr/>
        </p:nvSpPr>
        <p:spPr>
          <a:xfrm>
            <a:off x="4552540" y="1751781"/>
            <a:ext cx="307258" cy="245806"/>
          </a:xfrm>
          <a:custGeom>
            <a:avLst/>
            <a:gdLst/>
            <a:ahLst/>
            <a:cxnLst/>
            <a:rect l="l" t="t" r="r" b="b"/>
            <a:pathLst>
              <a:path w="307258" h="245806">
                <a:moveTo>
                  <a:pt x="153629" y="107540"/>
                </a:moveTo>
                <a:cubicBezTo>
                  <a:pt x="181186" y="107540"/>
                  <a:pt x="203558" y="85168"/>
                  <a:pt x="203558" y="57611"/>
                </a:cubicBezTo>
                <a:cubicBezTo>
                  <a:pt x="203558" y="30054"/>
                  <a:pt x="181186" y="7681"/>
                  <a:pt x="153629" y="7681"/>
                </a:cubicBezTo>
                <a:cubicBezTo>
                  <a:pt x="126072" y="7681"/>
                  <a:pt x="103700" y="30054"/>
                  <a:pt x="103700" y="57611"/>
                </a:cubicBezTo>
                <a:cubicBezTo>
                  <a:pt x="103700" y="85168"/>
                  <a:pt x="126072" y="107540"/>
                  <a:pt x="153629" y="107540"/>
                </a:cubicBezTo>
                <a:close/>
                <a:moveTo>
                  <a:pt x="46089" y="111381"/>
                </a:moveTo>
                <a:cubicBezTo>
                  <a:pt x="65166" y="111381"/>
                  <a:pt x="80655" y="95892"/>
                  <a:pt x="80655" y="76815"/>
                </a:cubicBezTo>
                <a:cubicBezTo>
                  <a:pt x="80655" y="57737"/>
                  <a:pt x="65166" y="42248"/>
                  <a:pt x="46089" y="42248"/>
                </a:cubicBezTo>
                <a:cubicBezTo>
                  <a:pt x="27011" y="42248"/>
                  <a:pt x="11522" y="57737"/>
                  <a:pt x="11522" y="76815"/>
                </a:cubicBezTo>
                <a:cubicBezTo>
                  <a:pt x="11522" y="95892"/>
                  <a:pt x="27011" y="111381"/>
                  <a:pt x="46089" y="111381"/>
                </a:cubicBezTo>
                <a:close/>
                <a:moveTo>
                  <a:pt x="0" y="199718"/>
                </a:moveTo>
                <a:lnTo>
                  <a:pt x="0" y="215081"/>
                </a:lnTo>
                <a:cubicBezTo>
                  <a:pt x="0" y="223578"/>
                  <a:pt x="6865" y="230444"/>
                  <a:pt x="15363" y="230444"/>
                </a:cubicBezTo>
                <a:lnTo>
                  <a:pt x="56987" y="230444"/>
                </a:lnTo>
                <a:cubicBezTo>
                  <a:pt x="54922" y="225739"/>
                  <a:pt x="53770" y="220554"/>
                  <a:pt x="53770" y="215081"/>
                </a:cubicBezTo>
                <a:lnTo>
                  <a:pt x="53770" y="207399"/>
                </a:lnTo>
                <a:cubicBezTo>
                  <a:pt x="53770" y="181858"/>
                  <a:pt x="63372" y="158526"/>
                  <a:pt x="79167" y="140859"/>
                </a:cubicBezTo>
                <a:cubicBezTo>
                  <a:pt x="73550" y="139178"/>
                  <a:pt x="67597" y="138266"/>
                  <a:pt x="61452" y="138266"/>
                </a:cubicBezTo>
                <a:cubicBezTo>
                  <a:pt x="27509" y="138266"/>
                  <a:pt x="0" y="165775"/>
                  <a:pt x="0" y="199718"/>
                </a:cubicBezTo>
                <a:close/>
                <a:moveTo>
                  <a:pt x="295736" y="76815"/>
                </a:moveTo>
                <a:cubicBezTo>
                  <a:pt x="295736" y="57737"/>
                  <a:pt x="280247" y="42248"/>
                  <a:pt x="261169" y="42248"/>
                </a:cubicBezTo>
                <a:cubicBezTo>
                  <a:pt x="242092" y="42248"/>
                  <a:pt x="226603" y="57737"/>
                  <a:pt x="226603" y="76815"/>
                </a:cubicBezTo>
                <a:cubicBezTo>
                  <a:pt x="226603" y="95892"/>
                  <a:pt x="242092" y="111381"/>
                  <a:pt x="261169" y="111381"/>
                </a:cubicBezTo>
                <a:cubicBezTo>
                  <a:pt x="280247" y="111381"/>
                  <a:pt x="295736" y="95892"/>
                  <a:pt x="295736" y="76815"/>
                </a:cubicBezTo>
                <a:close/>
                <a:moveTo>
                  <a:pt x="76815" y="207399"/>
                </a:moveTo>
                <a:lnTo>
                  <a:pt x="76815" y="215081"/>
                </a:lnTo>
                <a:cubicBezTo>
                  <a:pt x="76815" y="223578"/>
                  <a:pt x="83680" y="230444"/>
                  <a:pt x="92177" y="230444"/>
                </a:cubicBezTo>
                <a:lnTo>
                  <a:pt x="167456" y="230444"/>
                </a:lnTo>
                <a:cubicBezTo>
                  <a:pt x="164047" y="220074"/>
                  <a:pt x="164431" y="209128"/>
                  <a:pt x="172593" y="199718"/>
                </a:cubicBezTo>
                <a:cubicBezTo>
                  <a:pt x="165871" y="191940"/>
                  <a:pt x="162751" y="180658"/>
                  <a:pt x="167120" y="169328"/>
                </a:cubicBezTo>
                <a:cubicBezTo>
                  <a:pt x="170288" y="161118"/>
                  <a:pt x="174753" y="153437"/>
                  <a:pt x="180274" y="146620"/>
                </a:cubicBezTo>
                <a:cubicBezTo>
                  <a:pt x="182867" y="143451"/>
                  <a:pt x="185843" y="141003"/>
                  <a:pt x="189060" y="139226"/>
                </a:cubicBezTo>
                <a:cubicBezTo>
                  <a:pt x="178450" y="133705"/>
                  <a:pt x="166399" y="130585"/>
                  <a:pt x="153629" y="130585"/>
                </a:cubicBezTo>
                <a:cubicBezTo>
                  <a:pt x="111189" y="130585"/>
                  <a:pt x="76815" y="164959"/>
                  <a:pt x="76815" y="207399"/>
                </a:cubicBezTo>
                <a:close/>
                <a:moveTo>
                  <a:pt x="299865" y="186227"/>
                </a:moveTo>
                <a:cubicBezTo>
                  <a:pt x="302889" y="184499"/>
                  <a:pt x="304426" y="180898"/>
                  <a:pt x="303129" y="177586"/>
                </a:cubicBezTo>
                <a:cubicBezTo>
                  <a:pt x="300825" y="171632"/>
                  <a:pt x="297608" y="166015"/>
                  <a:pt x="293575" y="161070"/>
                </a:cubicBezTo>
                <a:cubicBezTo>
                  <a:pt x="291367" y="158334"/>
                  <a:pt x="287478" y="157854"/>
                  <a:pt x="284454" y="159630"/>
                </a:cubicBezTo>
                <a:cubicBezTo>
                  <a:pt x="273988" y="165679"/>
                  <a:pt x="261121" y="158286"/>
                  <a:pt x="261121" y="146140"/>
                </a:cubicBezTo>
                <a:cubicBezTo>
                  <a:pt x="261121" y="142635"/>
                  <a:pt x="258769" y="139514"/>
                  <a:pt x="255312" y="138986"/>
                </a:cubicBezTo>
                <a:cubicBezTo>
                  <a:pt x="249119" y="138026"/>
                  <a:pt x="242446" y="138026"/>
                  <a:pt x="236253" y="138986"/>
                </a:cubicBezTo>
                <a:cubicBezTo>
                  <a:pt x="232796" y="139514"/>
                  <a:pt x="230444" y="142635"/>
                  <a:pt x="230444" y="146140"/>
                </a:cubicBezTo>
                <a:cubicBezTo>
                  <a:pt x="230444" y="158238"/>
                  <a:pt x="217577" y="165679"/>
                  <a:pt x="207111" y="159630"/>
                </a:cubicBezTo>
                <a:cubicBezTo>
                  <a:pt x="204087" y="157902"/>
                  <a:pt x="200198" y="158382"/>
                  <a:pt x="197989" y="161070"/>
                </a:cubicBezTo>
                <a:cubicBezTo>
                  <a:pt x="193957" y="166015"/>
                  <a:pt x="190740" y="171632"/>
                  <a:pt x="188436" y="177586"/>
                </a:cubicBezTo>
                <a:cubicBezTo>
                  <a:pt x="187187" y="180850"/>
                  <a:pt x="188676" y="184451"/>
                  <a:pt x="191700" y="186179"/>
                </a:cubicBezTo>
                <a:cubicBezTo>
                  <a:pt x="202214" y="192228"/>
                  <a:pt x="202214" y="207063"/>
                  <a:pt x="191700" y="213160"/>
                </a:cubicBezTo>
                <a:cubicBezTo>
                  <a:pt x="188676" y="214889"/>
                  <a:pt x="187139" y="218489"/>
                  <a:pt x="188436" y="221754"/>
                </a:cubicBezTo>
                <a:cubicBezTo>
                  <a:pt x="190740" y="227707"/>
                  <a:pt x="193957" y="233324"/>
                  <a:pt x="197989" y="238269"/>
                </a:cubicBezTo>
                <a:cubicBezTo>
                  <a:pt x="200198" y="241006"/>
                  <a:pt x="204087" y="241486"/>
                  <a:pt x="207111" y="239709"/>
                </a:cubicBezTo>
                <a:cubicBezTo>
                  <a:pt x="217577" y="233660"/>
                  <a:pt x="230444" y="241102"/>
                  <a:pt x="230444" y="253200"/>
                </a:cubicBezTo>
                <a:cubicBezTo>
                  <a:pt x="230444" y="256705"/>
                  <a:pt x="232796" y="259825"/>
                  <a:pt x="236253" y="260353"/>
                </a:cubicBezTo>
                <a:cubicBezTo>
                  <a:pt x="242446" y="261313"/>
                  <a:pt x="249119" y="261313"/>
                  <a:pt x="255312" y="260353"/>
                </a:cubicBezTo>
                <a:cubicBezTo>
                  <a:pt x="258769" y="259825"/>
                  <a:pt x="261121" y="256705"/>
                  <a:pt x="261121" y="253200"/>
                </a:cubicBezTo>
                <a:cubicBezTo>
                  <a:pt x="261121" y="241102"/>
                  <a:pt x="273988" y="233660"/>
                  <a:pt x="284454" y="239709"/>
                </a:cubicBezTo>
                <a:cubicBezTo>
                  <a:pt x="287478" y="241438"/>
                  <a:pt x="291367" y="240958"/>
                  <a:pt x="293575" y="238269"/>
                </a:cubicBezTo>
                <a:cubicBezTo>
                  <a:pt x="297608" y="233324"/>
                  <a:pt x="300825" y="227707"/>
                  <a:pt x="303129" y="221754"/>
                </a:cubicBezTo>
                <a:cubicBezTo>
                  <a:pt x="304378" y="218489"/>
                  <a:pt x="302889" y="214889"/>
                  <a:pt x="299865" y="213160"/>
                </a:cubicBezTo>
                <a:cubicBezTo>
                  <a:pt x="289351" y="207111"/>
                  <a:pt x="289351" y="192276"/>
                  <a:pt x="299865" y="186179"/>
                </a:cubicBezTo>
                <a:close/>
                <a:moveTo>
                  <a:pt x="226603" y="199718"/>
                </a:moveTo>
                <a:cubicBezTo>
                  <a:pt x="226603" y="189119"/>
                  <a:pt x="235208" y="180514"/>
                  <a:pt x="245806" y="180514"/>
                </a:cubicBezTo>
                <a:cubicBezTo>
                  <a:pt x="256405" y="180514"/>
                  <a:pt x="265010" y="189119"/>
                  <a:pt x="265010" y="199718"/>
                </a:cubicBezTo>
                <a:cubicBezTo>
                  <a:pt x="265010" y="210317"/>
                  <a:pt x="256405" y="218921"/>
                  <a:pt x="245806" y="218921"/>
                </a:cubicBezTo>
                <a:cubicBezTo>
                  <a:pt x="235208" y="218921"/>
                  <a:pt x="226603" y="210317"/>
                  <a:pt x="226603" y="19971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6" name="Text 14"/>
          <p:cNvSpPr/>
          <p:nvPr/>
        </p:nvSpPr>
        <p:spPr>
          <a:xfrm>
            <a:off x="4441927" y="2267975"/>
            <a:ext cx="3392129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Active Directory &amp; NPS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41927" y="2595717"/>
            <a:ext cx="3375742" cy="6390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2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Mise en place du serveur d'annuaire Windows avec DNS et configuration du Network Policy Server pour RADIUS.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441927" y="3369187"/>
            <a:ext cx="3310194" cy="6555"/>
          </a:xfrm>
          <a:custGeom>
            <a:avLst/>
            <a:gdLst/>
            <a:ahLst/>
            <a:cxnLst/>
            <a:rect l="l" t="t" r="r" b="b"/>
            <a:pathLst>
              <a:path w="3310194" h="6555">
                <a:moveTo>
                  <a:pt x="0" y="0"/>
                </a:moveTo>
                <a:lnTo>
                  <a:pt x="3310194" y="0"/>
                </a:lnTo>
                <a:lnTo>
                  <a:pt x="3310194" y="6555"/>
                </a:lnTo>
                <a:lnTo>
                  <a:pt x="0" y="6555"/>
                </a:lnTo>
                <a:lnTo>
                  <a:pt x="0" y="0"/>
                </a:lnTo>
                <a:close/>
              </a:path>
            </a:pathLst>
          </a:custGeom>
          <a:solidFill>
            <a:srgbClr val="86868B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9" name="Text 17"/>
          <p:cNvSpPr/>
          <p:nvPr/>
        </p:nvSpPr>
        <p:spPr>
          <a:xfrm>
            <a:off x="4441927" y="3503562"/>
            <a:ext cx="3367548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VM Active Directory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41927" y="3667433"/>
            <a:ext cx="3367548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IP: 192.168.100.20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53093" y="1412568"/>
            <a:ext cx="3710039" cy="2620297"/>
          </a:xfrm>
          <a:custGeom>
            <a:avLst/>
            <a:gdLst/>
            <a:ahLst/>
            <a:cxnLst/>
            <a:rect l="l" t="t" r="r" b="b"/>
            <a:pathLst>
              <a:path w="3710039" h="2620297">
                <a:moveTo>
                  <a:pt x="131093" y="0"/>
                </a:moveTo>
                <a:lnTo>
                  <a:pt x="3578945" y="0"/>
                </a:lnTo>
                <a:cubicBezTo>
                  <a:pt x="3651346" y="0"/>
                  <a:pt x="3710039" y="58693"/>
                  <a:pt x="3710039" y="131093"/>
                </a:cubicBezTo>
                <a:lnTo>
                  <a:pt x="3710039" y="2489203"/>
                </a:lnTo>
                <a:cubicBezTo>
                  <a:pt x="3710039" y="2561604"/>
                  <a:pt x="3651346" y="2620297"/>
                  <a:pt x="3578945" y="2620297"/>
                </a:cubicBezTo>
                <a:lnTo>
                  <a:pt x="131093" y="2620297"/>
                </a:lnTo>
                <a:cubicBezTo>
                  <a:pt x="58693" y="2620297"/>
                  <a:pt x="0" y="2561604"/>
                  <a:pt x="0" y="2489203"/>
                </a:cubicBezTo>
                <a:lnTo>
                  <a:pt x="0" y="131093"/>
                </a:lnTo>
                <a:cubicBezTo>
                  <a:pt x="0" y="58693"/>
                  <a:pt x="58693" y="0"/>
                  <a:pt x="1310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4581" dist="819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22" name="Shape 20"/>
          <p:cNvSpPr/>
          <p:nvPr/>
        </p:nvSpPr>
        <p:spPr>
          <a:xfrm>
            <a:off x="8353016" y="1612491"/>
            <a:ext cx="524387" cy="524387"/>
          </a:xfrm>
          <a:custGeom>
            <a:avLst/>
            <a:gdLst/>
            <a:ahLst/>
            <a:cxnLst/>
            <a:rect l="l" t="t" r="r" b="b"/>
            <a:pathLst>
              <a:path w="524387" h="524387">
                <a:moveTo>
                  <a:pt x="131097" y="0"/>
                </a:moveTo>
                <a:lnTo>
                  <a:pt x="393290" y="0"/>
                </a:lnTo>
                <a:cubicBezTo>
                  <a:pt x="465645" y="0"/>
                  <a:pt x="524387" y="58742"/>
                  <a:pt x="524387" y="131097"/>
                </a:cubicBezTo>
                <a:lnTo>
                  <a:pt x="524387" y="393290"/>
                </a:lnTo>
                <a:cubicBezTo>
                  <a:pt x="524387" y="465693"/>
                  <a:pt x="465693" y="524387"/>
                  <a:pt x="393290" y="524387"/>
                </a:cubicBezTo>
                <a:lnTo>
                  <a:pt x="131097" y="524387"/>
                </a:lnTo>
                <a:cubicBezTo>
                  <a:pt x="58742" y="524387"/>
                  <a:pt x="0" y="465645"/>
                  <a:pt x="0" y="393290"/>
                </a:cubicBezTo>
                <a:lnTo>
                  <a:pt x="0" y="131097"/>
                </a:lnTo>
                <a:cubicBezTo>
                  <a:pt x="0" y="58742"/>
                  <a:pt x="58742" y="0"/>
                  <a:pt x="131097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Shape 21"/>
          <p:cNvSpPr/>
          <p:nvPr/>
        </p:nvSpPr>
        <p:spPr>
          <a:xfrm>
            <a:off x="8509717" y="1751781"/>
            <a:ext cx="215081" cy="245806"/>
          </a:xfrm>
          <a:custGeom>
            <a:avLst/>
            <a:gdLst/>
            <a:ahLst/>
            <a:cxnLst/>
            <a:rect l="l" t="t" r="r" b="b"/>
            <a:pathLst>
              <a:path w="215081" h="245806">
                <a:moveTo>
                  <a:pt x="61452" y="-15363"/>
                </a:moveTo>
                <a:cubicBezTo>
                  <a:pt x="69949" y="-15363"/>
                  <a:pt x="76815" y="-8498"/>
                  <a:pt x="76815" y="0"/>
                </a:cubicBezTo>
                <a:lnTo>
                  <a:pt x="76815" y="46089"/>
                </a:lnTo>
                <a:lnTo>
                  <a:pt x="138266" y="46089"/>
                </a:lnTo>
                <a:lnTo>
                  <a:pt x="138266" y="0"/>
                </a:lnTo>
                <a:cubicBezTo>
                  <a:pt x="138266" y="-8498"/>
                  <a:pt x="145131" y="-15363"/>
                  <a:pt x="153629" y="-15363"/>
                </a:cubicBezTo>
                <a:cubicBezTo>
                  <a:pt x="162127" y="-15363"/>
                  <a:pt x="168992" y="-8498"/>
                  <a:pt x="168992" y="0"/>
                </a:cubicBezTo>
                <a:lnTo>
                  <a:pt x="168992" y="46089"/>
                </a:lnTo>
                <a:lnTo>
                  <a:pt x="199718" y="46089"/>
                </a:lnTo>
                <a:cubicBezTo>
                  <a:pt x="208215" y="46089"/>
                  <a:pt x="215081" y="52954"/>
                  <a:pt x="215081" y="61452"/>
                </a:cubicBezTo>
                <a:cubicBezTo>
                  <a:pt x="215081" y="69949"/>
                  <a:pt x="208215" y="76815"/>
                  <a:pt x="199718" y="76815"/>
                </a:cubicBezTo>
                <a:lnTo>
                  <a:pt x="199718" y="107540"/>
                </a:lnTo>
                <a:cubicBezTo>
                  <a:pt x="199718" y="153197"/>
                  <a:pt x="166495" y="191124"/>
                  <a:pt x="122903" y="198421"/>
                </a:cubicBezTo>
                <a:lnTo>
                  <a:pt x="122903" y="230444"/>
                </a:lnTo>
                <a:cubicBezTo>
                  <a:pt x="122903" y="238941"/>
                  <a:pt x="116038" y="245806"/>
                  <a:pt x="107540" y="245806"/>
                </a:cubicBezTo>
                <a:cubicBezTo>
                  <a:pt x="99043" y="245806"/>
                  <a:pt x="92177" y="238941"/>
                  <a:pt x="92177" y="230444"/>
                </a:cubicBezTo>
                <a:lnTo>
                  <a:pt x="92177" y="198421"/>
                </a:lnTo>
                <a:cubicBezTo>
                  <a:pt x="48585" y="191124"/>
                  <a:pt x="15363" y="153197"/>
                  <a:pt x="15363" y="107540"/>
                </a:cubicBezTo>
                <a:lnTo>
                  <a:pt x="15363" y="76815"/>
                </a:lnTo>
                <a:cubicBezTo>
                  <a:pt x="6865" y="76815"/>
                  <a:pt x="0" y="69949"/>
                  <a:pt x="0" y="61452"/>
                </a:cubicBezTo>
                <a:cubicBezTo>
                  <a:pt x="0" y="52954"/>
                  <a:pt x="6865" y="46089"/>
                  <a:pt x="15363" y="46089"/>
                </a:cubicBezTo>
                <a:lnTo>
                  <a:pt x="46089" y="46089"/>
                </a:lnTo>
                <a:lnTo>
                  <a:pt x="46089" y="0"/>
                </a:lnTo>
                <a:cubicBezTo>
                  <a:pt x="46089" y="-8498"/>
                  <a:pt x="52954" y="-15363"/>
                  <a:pt x="61452" y="-1536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4" name="Text 22"/>
          <p:cNvSpPr/>
          <p:nvPr/>
        </p:nvSpPr>
        <p:spPr>
          <a:xfrm>
            <a:off x="8353016" y="2267975"/>
            <a:ext cx="3392129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Intégration LDAP/AD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53016" y="2595717"/>
            <a:ext cx="3375742" cy="6390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2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Configuration de la source d'authentification LDAP pour permettre à PacketFence d'interroger Active Directory.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353016" y="3369187"/>
            <a:ext cx="3310194" cy="6555"/>
          </a:xfrm>
          <a:custGeom>
            <a:avLst/>
            <a:gdLst/>
            <a:ahLst/>
            <a:cxnLst/>
            <a:rect l="l" t="t" r="r" b="b"/>
            <a:pathLst>
              <a:path w="3310194" h="6555">
                <a:moveTo>
                  <a:pt x="0" y="0"/>
                </a:moveTo>
                <a:lnTo>
                  <a:pt x="3310194" y="0"/>
                </a:lnTo>
                <a:lnTo>
                  <a:pt x="3310194" y="6555"/>
                </a:lnTo>
                <a:lnTo>
                  <a:pt x="0" y="6555"/>
                </a:lnTo>
                <a:lnTo>
                  <a:pt x="0" y="0"/>
                </a:lnTo>
                <a:close/>
              </a:path>
            </a:pathLst>
          </a:custGeom>
          <a:solidFill>
            <a:srgbClr val="86868B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7" name="Text 25"/>
          <p:cNvSpPr/>
          <p:nvPr/>
        </p:nvSpPr>
        <p:spPr>
          <a:xfrm>
            <a:off x="8353016" y="3503562"/>
            <a:ext cx="3367548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Protocole LDAP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353016" y="3667433"/>
            <a:ext cx="3367548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Port: 389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31019" y="4160685"/>
            <a:ext cx="3710039" cy="2620297"/>
          </a:xfrm>
          <a:custGeom>
            <a:avLst/>
            <a:gdLst/>
            <a:ahLst/>
            <a:cxnLst/>
            <a:rect l="l" t="t" r="r" b="b"/>
            <a:pathLst>
              <a:path w="3710039" h="2620297">
                <a:moveTo>
                  <a:pt x="131093" y="0"/>
                </a:moveTo>
                <a:lnTo>
                  <a:pt x="3578945" y="0"/>
                </a:lnTo>
                <a:cubicBezTo>
                  <a:pt x="3651346" y="0"/>
                  <a:pt x="3710039" y="58693"/>
                  <a:pt x="3710039" y="131093"/>
                </a:cubicBezTo>
                <a:lnTo>
                  <a:pt x="3710039" y="2489203"/>
                </a:lnTo>
                <a:cubicBezTo>
                  <a:pt x="3710039" y="2561604"/>
                  <a:pt x="3651346" y="2620297"/>
                  <a:pt x="3578945" y="2620297"/>
                </a:cubicBezTo>
                <a:lnTo>
                  <a:pt x="131093" y="2620297"/>
                </a:lnTo>
                <a:cubicBezTo>
                  <a:pt x="58693" y="2620297"/>
                  <a:pt x="0" y="2561604"/>
                  <a:pt x="0" y="2489203"/>
                </a:cubicBezTo>
                <a:lnTo>
                  <a:pt x="0" y="131093"/>
                </a:lnTo>
                <a:cubicBezTo>
                  <a:pt x="0" y="58693"/>
                  <a:pt x="58693" y="0"/>
                  <a:pt x="1310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4581" dist="819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30" name="Shape 28"/>
          <p:cNvSpPr/>
          <p:nvPr/>
        </p:nvSpPr>
        <p:spPr>
          <a:xfrm>
            <a:off x="530942" y="4434348"/>
            <a:ext cx="524387" cy="524387"/>
          </a:xfrm>
          <a:custGeom>
            <a:avLst/>
            <a:gdLst/>
            <a:ahLst/>
            <a:cxnLst/>
            <a:rect l="l" t="t" r="r" b="b"/>
            <a:pathLst>
              <a:path w="524387" h="524387">
                <a:moveTo>
                  <a:pt x="131097" y="0"/>
                </a:moveTo>
                <a:lnTo>
                  <a:pt x="393290" y="0"/>
                </a:lnTo>
                <a:cubicBezTo>
                  <a:pt x="465645" y="0"/>
                  <a:pt x="524387" y="58742"/>
                  <a:pt x="524387" y="131097"/>
                </a:cubicBezTo>
                <a:lnTo>
                  <a:pt x="524387" y="393290"/>
                </a:lnTo>
                <a:cubicBezTo>
                  <a:pt x="524387" y="465693"/>
                  <a:pt x="465693" y="524387"/>
                  <a:pt x="393290" y="524387"/>
                </a:cubicBezTo>
                <a:lnTo>
                  <a:pt x="131097" y="524387"/>
                </a:lnTo>
                <a:cubicBezTo>
                  <a:pt x="58742" y="524387"/>
                  <a:pt x="0" y="465645"/>
                  <a:pt x="0" y="393290"/>
                </a:cubicBezTo>
                <a:lnTo>
                  <a:pt x="0" y="131097"/>
                </a:lnTo>
                <a:cubicBezTo>
                  <a:pt x="0" y="58742"/>
                  <a:pt x="58742" y="0"/>
                  <a:pt x="131097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1" name="Shape 29"/>
          <p:cNvSpPr/>
          <p:nvPr/>
        </p:nvSpPr>
        <p:spPr>
          <a:xfrm>
            <a:off x="672281" y="4573638"/>
            <a:ext cx="245806" cy="245806"/>
          </a:xfrm>
          <a:custGeom>
            <a:avLst/>
            <a:gdLst/>
            <a:ahLst/>
            <a:cxnLst/>
            <a:rect l="l" t="t" r="r" b="b"/>
            <a:pathLst>
              <a:path w="245806" h="245806">
                <a:moveTo>
                  <a:pt x="161310" y="168992"/>
                </a:moveTo>
                <a:cubicBezTo>
                  <a:pt x="207975" y="168992"/>
                  <a:pt x="245806" y="131161"/>
                  <a:pt x="245806" y="84496"/>
                </a:cubicBezTo>
                <a:cubicBezTo>
                  <a:pt x="245806" y="37831"/>
                  <a:pt x="207975" y="0"/>
                  <a:pt x="161310" y="0"/>
                </a:cubicBezTo>
                <a:cubicBezTo>
                  <a:pt x="114646" y="0"/>
                  <a:pt x="76815" y="37831"/>
                  <a:pt x="76815" y="84496"/>
                </a:cubicBezTo>
                <a:cubicBezTo>
                  <a:pt x="76815" y="93474"/>
                  <a:pt x="78207" y="102163"/>
                  <a:pt x="80799" y="110277"/>
                </a:cubicBezTo>
                <a:lnTo>
                  <a:pt x="3361" y="187715"/>
                </a:lnTo>
                <a:cubicBezTo>
                  <a:pt x="1200" y="189876"/>
                  <a:pt x="0" y="192804"/>
                  <a:pt x="0" y="195877"/>
                </a:cubicBezTo>
                <a:lnTo>
                  <a:pt x="0" y="234284"/>
                </a:lnTo>
                <a:cubicBezTo>
                  <a:pt x="0" y="240669"/>
                  <a:pt x="5137" y="245806"/>
                  <a:pt x="11522" y="245806"/>
                </a:cubicBezTo>
                <a:lnTo>
                  <a:pt x="49929" y="245806"/>
                </a:lnTo>
                <a:cubicBezTo>
                  <a:pt x="56315" y="245806"/>
                  <a:pt x="61452" y="240669"/>
                  <a:pt x="61452" y="234284"/>
                </a:cubicBezTo>
                <a:lnTo>
                  <a:pt x="61452" y="215081"/>
                </a:lnTo>
                <a:lnTo>
                  <a:pt x="80655" y="215081"/>
                </a:lnTo>
                <a:cubicBezTo>
                  <a:pt x="87040" y="215081"/>
                  <a:pt x="92177" y="209944"/>
                  <a:pt x="92177" y="203558"/>
                </a:cubicBezTo>
                <a:lnTo>
                  <a:pt x="92177" y="184355"/>
                </a:lnTo>
                <a:lnTo>
                  <a:pt x="111381" y="184355"/>
                </a:lnTo>
                <a:cubicBezTo>
                  <a:pt x="114454" y="184355"/>
                  <a:pt x="117382" y="183155"/>
                  <a:pt x="119543" y="180994"/>
                </a:cubicBezTo>
                <a:lnTo>
                  <a:pt x="135530" y="165007"/>
                </a:lnTo>
                <a:cubicBezTo>
                  <a:pt x="143643" y="167600"/>
                  <a:pt x="152333" y="168992"/>
                  <a:pt x="161310" y="168992"/>
                </a:cubicBezTo>
                <a:close/>
                <a:moveTo>
                  <a:pt x="180514" y="46089"/>
                </a:moveTo>
                <a:cubicBezTo>
                  <a:pt x="191113" y="46089"/>
                  <a:pt x="199718" y="54694"/>
                  <a:pt x="199718" y="65292"/>
                </a:cubicBezTo>
                <a:cubicBezTo>
                  <a:pt x="199718" y="75891"/>
                  <a:pt x="191113" y="84496"/>
                  <a:pt x="180514" y="84496"/>
                </a:cubicBezTo>
                <a:cubicBezTo>
                  <a:pt x="169915" y="84496"/>
                  <a:pt x="161310" y="75891"/>
                  <a:pt x="161310" y="65292"/>
                </a:cubicBezTo>
                <a:cubicBezTo>
                  <a:pt x="161310" y="54694"/>
                  <a:pt x="169915" y="46089"/>
                  <a:pt x="180514" y="4608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2" name="Text 30"/>
          <p:cNvSpPr/>
          <p:nvPr/>
        </p:nvSpPr>
        <p:spPr>
          <a:xfrm>
            <a:off x="530942" y="5089832"/>
            <a:ext cx="3392129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Authentification 802.1X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30942" y="5417574"/>
            <a:ext cx="3375742" cy="6390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2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Configuration du protocole IEEE 802.1X avec méthode PEAP pour authentification réseau sécurisée.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30942" y="6191045"/>
            <a:ext cx="3310194" cy="6555"/>
          </a:xfrm>
          <a:custGeom>
            <a:avLst/>
            <a:gdLst/>
            <a:ahLst/>
            <a:cxnLst/>
            <a:rect l="l" t="t" r="r" b="b"/>
            <a:pathLst>
              <a:path w="3310194" h="6555">
                <a:moveTo>
                  <a:pt x="0" y="0"/>
                </a:moveTo>
                <a:lnTo>
                  <a:pt x="3310194" y="0"/>
                </a:lnTo>
                <a:lnTo>
                  <a:pt x="3310194" y="6555"/>
                </a:lnTo>
                <a:lnTo>
                  <a:pt x="0" y="6555"/>
                </a:lnTo>
                <a:lnTo>
                  <a:pt x="0" y="0"/>
                </a:lnTo>
                <a:close/>
              </a:path>
            </a:pathLst>
          </a:custGeom>
          <a:solidFill>
            <a:srgbClr val="86868B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5" name="Text 33"/>
          <p:cNvSpPr/>
          <p:nvPr/>
        </p:nvSpPr>
        <p:spPr>
          <a:xfrm>
            <a:off x="530942" y="6325419"/>
            <a:ext cx="3367548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Méthode EAP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30942" y="6489290"/>
            <a:ext cx="3367548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PEAP-MSCHAPv2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242005" y="4160684"/>
            <a:ext cx="3710039" cy="2620297"/>
          </a:xfrm>
          <a:custGeom>
            <a:avLst/>
            <a:gdLst/>
            <a:ahLst/>
            <a:cxnLst/>
            <a:rect l="l" t="t" r="r" b="b"/>
            <a:pathLst>
              <a:path w="3710039" h="2620297">
                <a:moveTo>
                  <a:pt x="131093" y="0"/>
                </a:moveTo>
                <a:lnTo>
                  <a:pt x="3578945" y="0"/>
                </a:lnTo>
                <a:cubicBezTo>
                  <a:pt x="3651346" y="0"/>
                  <a:pt x="3710039" y="58693"/>
                  <a:pt x="3710039" y="131093"/>
                </a:cubicBezTo>
                <a:lnTo>
                  <a:pt x="3710039" y="2489203"/>
                </a:lnTo>
                <a:cubicBezTo>
                  <a:pt x="3710039" y="2561604"/>
                  <a:pt x="3651346" y="2620297"/>
                  <a:pt x="3578945" y="2620297"/>
                </a:cubicBezTo>
                <a:lnTo>
                  <a:pt x="131093" y="2620297"/>
                </a:lnTo>
                <a:cubicBezTo>
                  <a:pt x="58693" y="2620297"/>
                  <a:pt x="0" y="2561604"/>
                  <a:pt x="0" y="2489203"/>
                </a:cubicBezTo>
                <a:lnTo>
                  <a:pt x="0" y="131093"/>
                </a:lnTo>
                <a:cubicBezTo>
                  <a:pt x="0" y="58693"/>
                  <a:pt x="58693" y="0"/>
                  <a:pt x="1310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4581" dist="819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38" name="Shape 36"/>
          <p:cNvSpPr/>
          <p:nvPr/>
        </p:nvSpPr>
        <p:spPr>
          <a:xfrm>
            <a:off x="4441927" y="4434348"/>
            <a:ext cx="524387" cy="524387"/>
          </a:xfrm>
          <a:custGeom>
            <a:avLst/>
            <a:gdLst/>
            <a:ahLst/>
            <a:cxnLst/>
            <a:rect l="l" t="t" r="r" b="b"/>
            <a:pathLst>
              <a:path w="524387" h="524387">
                <a:moveTo>
                  <a:pt x="131097" y="0"/>
                </a:moveTo>
                <a:lnTo>
                  <a:pt x="393290" y="0"/>
                </a:lnTo>
                <a:cubicBezTo>
                  <a:pt x="465645" y="0"/>
                  <a:pt x="524387" y="58742"/>
                  <a:pt x="524387" y="131097"/>
                </a:cubicBezTo>
                <a:lnTo>
                  <a:pt x="524387" y="393290"/>
                </a:lnTo>
                <a:cubicBezTo>
                  <a:pt x="524387" y="465693"/>
                  <a:pt x="465693" y="524387"/>
                  <a:pt x="393290" y="524387"/>
                </a:cubicBezTo>
                <a:lnTo>
                  <a:pt x="131097" y="524387"/>
                </a:lnTo>
                <a:cubicBezTo>
                  <a:pt x="58742" y="524387"/>
                  <a:pt x="0" y="465645"/>
                  <a:pt x="0" y="393290"/>
                </a:cubicBezTo>
                <a:lnTo>
                  <a:pt x="0" y="131097"/>
                </a:lnTo>
                <a:cubicBezTo>
                  <a:pt x="0" y="58742"/>
                  <a:pt x="58742" y="0"/>
                  <a:pt x="131097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9" name="Shape 37"/>
          <p:cNvSpPr/>
          <p:nvPr/>
        </p:nvSpPr>
        <p:spPr>
          <a:xfrm>
            <a:off x="4583266" y="4573638"/>
            <a:ext cx="245806" cy="245806"/>
          </a:xfrm>
          <a:custGeom>
            <a:avLst/>
            <a:gdLst/>
            <a:ahLst/>
            <a:cxnLst/>
            <a:rect l="l" t="t" r="r" b="b"/>
            <a:pathLst>
              <a:path w="245806" h="245806">
                <a:moveTo>
                  <a:pt x="164479" y="4513"/>
                </a:moveTo>
                <a:cubicBezTo>
                  <a:pt x="158478" y="-1488"/>
                  <a:pt x="148732" y="-1488"/>
                  <a:pt x="142731" y="4513"/>
                </a:cubicBezTo>
                <a:cubicBezTo>
                  <a:pt x="136730" y="10514"/>
                  <a:pt x="136730" y="20260"/>
                  <a:pt x="142731" y="26261"/>
                </a:cubicBezTo>
                <a:lnTo>
                  <a:pt x="147244" y="30726"/>
                </a:lnTo>
                <a:lnTo>
                  <a:pt x="13491" y="164479"/>
                </a:lnTo>
                <a:cubicBezTo>
                  <a:pt x="4849" y="173121"/>
                  <a:pt x="0" y="184835"/>
                  <a:pt x="0" y="197077"/>
                </a:cubicBezTo>
                <a:lnTo>
                  <a:pt x="0" y="199718"/>
                </a:lnTo>
                <a:cubicBezTo>
                  <a:pt x="0" y="225163"/>
                  <a:pt x="20644" y="245806"/>
                  <a:pt x="46089" y="245806"/>
                </a:cubicBezTo>
                <a:lnTo>
                  <a:pt x="48729" y="245806"/>
                </a:lnTo>
                <a:cubicBezTo>
                  <a:pt x="60972" y="245806"/>
                  <a:pt x="72686" y="240958"/>
                  <a:pt x="81327" y="232316"/>
                </a:cubicBezTo>
                <a:lnTo>
                  <a:pt x="215081" y="98563"/>
                </a:lnTo>
                <a:lnTo>
                  <a:pt x="219593" y="103075"/>
                </a:lnTo>
                <a:cubicBezTo>
                  <a:pt x="225595" y="109077"/>
                  <a:pt x="235340" y="109077"/>
                  <a:pt x="241342" y="103075"/>
                </a:cubicBezTo>
                <a:cubicBezTo>
                  <a:pt x="247343" y="97074"/>
                  <a:pt x="247343" y="87329"/>
                  <a:pt x="241342" y="81327"/>
                </a:cubicBezTo>
                <a:lnTo>
                  <a:pt x="164527" y="4513"/>
                </a:lnTo>
                <a:close/>
                <a:moveTo>
                  <a:pt x="98563" y="122903"/>
                </a:moveTo>
                <a:lnTo>
                  <a:pt x="168992" y="52474"/>
                </a:lnTo>
                <a:lnTo>
                  <a:pt x="193333" y="76815"/>
                </a:lnTo>
                <a:lnTo>
                  <a:pt x="147244" y="122903"/>
                </a:lnTo>
                <a:lnTo>
                  <a:pt x="98515" y="12290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0" name="Text 38"/>
          <p:cNvSpPr/>
          <p:nvPr/>
        </p:nvSpPr>
        <p:spPr>
          <a:xfrm>
            <a:off x="4441927" y="5089832"/>
            <a:ext cx="3392129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Tests d'Accès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41927" y="5417574"/>
            <a:ext cx="3375742" cy="6390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2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 des scénarios d'authentification avec utilisateurs autorisés et refusés selon les politiques définies.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441927" y="6191045"/>
            <a:ext cx="3310194" cy="6555"/>
          </a:xfrm>
          <a:custGeom>
            <a:avLst/>
            <a:gdLst/>
            <a:ahLst/>
            <a:cxnLst/>
            <a:rect l="l" t="t" r="r" b="b"/>
            <a:pathLst>
              <a:path w="3310194" h="6555">
                <a:moveTo>
                  <a:pt x="0" y="0"/>
                </a:moveTo>
                <a:lnTo>
                  <a:pt x="3310194" y="0"/>
                </a:lnTo>
                <a:lnTo>
                  <a:pt x="3310194" y="6555"/>
                </a:lnTo>
                <a:lnTo>
                  <a:pt x="0" y="6555"/>
                </a:lnTo>
                <a:lnTo>
                  <a:pt x="0" y="0"/>
                </a:lnTo>
                <a:close/>
              </a:path>
            </a:pathLst>
          </a:custGeom>
          <a:solidFill>
            <a:srgbClr val="86868B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3" name="Text 41"/>
          <p:cNvSpPr/>
          <p:nvPr/>
        </p:nvSpPr>
        <p:spPr>
          <a:xfrm>
            <a:off x="4441927" y="6325419"/>
            <a:ext cx="3367548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b="1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Scénarios de Test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441927" y="6489290"/>
            <a:ext cx="3367548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user1 ✓ | user2 ✗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149816" y="4134464"/>
            <a:ext cx="3711677" cy="2621935"/>
          </a:xfrm>
          <a:custGeom>
            <a:avLst/>
            <a:gdLst/>
            <a:ahLst/>
            <a:cxnLst/>
            <a:rect l="l" t="t" r="r" b="b"/>
            <a:pathLst>
              <a:path w="3711677" h="2621935">
                <a:moveTo>
                  <a:pt x="131097" y="0"/>
                </a:moveTo>
                <a:lnTo>
                  <a:pt x="3580581" y="0"/>
                </a:lnTo>
                <a:cubicBezTo>
                  <a:pt x="3652983" y="0"/>
                  <a:pt x="3711677" y="58694"/>
                  <a:pt x="3711677" y="131097"/>
                </a:cubicBezTo>
                <a:lnTo>
                  <a:pt x="3711677" y="2490839"/>
                </a:lnTo>
                <a:cubicBezTo>
                  <a:pt x="3711677" y="2563241"/>
                  <a:pt x="3652983" y="2621935"/>
                  <a:pt x="3580581" y="2621935"/>
                </a:cubicBezTo>
                <a:lnTo>
                  <a:pt x="131097" y="2621935"/>
                </a:lnTo>
                <a:cubicBezTo>
                  <a:pt x="58694" y="2621935"/>
                  <a:pt x="0" y="2563241"/>
                  <a:pt x="0" y="2490839"/>
                </a:cubicBezTo>
                <a:lnTo>
                  <a:pt x="0" y="131097"/>
                </a:lnTo>
                <a:cubicBezTo>
                  <a:pt x="0" y="58742"/>
                  <a:pt x="58742" y="0"/>
                  <a:pt x="131097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0071E3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6" name="Shape 44"/>
          <p:cNvSpPr/>
          <p:nvPr/>
        </p:nvSpPr>
        <p:spPr>
          <a:xfrm>
            <a:off x="9810341" y="4781756"/>
            <a:ext cx="393290" cy="393290"/>
          </a:xfrm>
          <a:custGeom>
            <a:avLst/>
            <a:gdLst/>
            <a:ahLst/>
            <a:cxnLst/>
            <a:rect l="l" t="t" r="r" b="b"/>
            <a:pathLst>
              <a:path w="393290" h="393290">
                <a:moveTo>
                  <a:pt x="110843" y="0"/>
                </a:moveTo>
                <a:lnTo>
                  <a:pt x="282908" y="0"/>
                </a:lnTo>
                <a:cubicBezTo>
                  <a:pt x="303264" y="0"/>
                  <a:pt x="319856" y="16746"/>
                  <a:pt x="319088" y="37025"/>
                </a:cubicBezTo>
                <a:cubicBezTo>
                  <a:pt x="318934" y="41096"/>
                  <a:pt x="318780" y="45167"/>
                  <a:pt x="318550" y="49161"/>
                </a:cubicBezTo>
                <a:lnTo>
                  <a:pt x="356650" y="49161"/>
                </a:lnTo>
                <a:cubicBezTo>
                  <a:pt x="376698" y="49161"/>
                  <a:pt x="394366" y="65753"/>
                  <a:pt x="392829" y="87415"/>
                </a:cubicBezTo>
                <a:cubicBezTo>
                  <a:pt x="387068" y="167072"/>
                  <a:pt x="346357" y="210856"/>
                  <a:pt x="302188" y="233747"/>
                </a:cubicBezTo>
                <a:cubicBezTo>
                  <a:pt x="290052" y="240045"/>
                  <a:pt x="277684" y="244731"/>
                  <a:pt x="265932" y="248188"/>
                </a:cubicBezTo>
                <a:cubicBezTo>
                  <a:pt x="250415" y="270157"/>
                  <a:pt x="234284" y="281756"/>
                  <a:pt x="221456" y="287978"/>
                </a:cubicBezTo>
                <a:lnTo>
                  <a:pt x="221456" y="344129"/>
                </a:lnTo>
                <a:lnTo>
                  <a:pt x="270618" y="344129"/>
                </a:lnTo>
                <a:cubicBezTo>
                  <a:pt x="284214" y="344129"/>
                  <a:pt x="295198" y="355114"/>
                  <a:pt x="295198" y="368710"/>
                </a:cubicBezTo>
                <a:cubicBezTo>
                  <a:pt x="295198" y="382306"/>
                  <a:pt x="284214" y="393290"/>
                  <a:pt x="270618" y="393290"/>
                </a:cubicBezTo>
                <a:lnTo>
                  <a:pt x="123134" y="393290"/>
                </a:lnTo>
                <a:cubicBezTo>
                  <a:pt x="109538" y="393290"/>
                  <a:pt x="98553" y="382306"/>
                  <a:pt x="98553" y="368710"/>
                </a:cubicBezTo>
                <a:cubicBezTo>
                  <a:pt x="98553" y="355114"/>
                  <a:pt x="109538" y="344129"/>
                  <a:pt x="123134" y="344129"/>
                </a:cubicBezTo>
                <a:lnTo>
                  <a:pt x="172295" y="344129"/>
                </a:lnTo>
                <a:lnTo>
                  <a:pt x="172295" y="287978"/>
                </a:lnTo>
                <a:cubicBezTo>
                  <a:pt x="160005" y="282063"/>
                  <a:pt x="144719" y="271078"/>
                  <a:pt x="129817" y="250876"/>
                </a:cubicBezTo>
                <a:cubicBezTo>
                  <a:pt x="115683" y="247189"/>
                  <a:pt x="100320" y="241582"/>
                  <a:pt x="85341" y="233132"/>
                </a:cubicBezTo>
                <a:cubicBezTo>
                  <a:pt x="43784" y="209857"/>
                  <a:pt x="6299" y="165996"/>
                  <a:pt x="922" y="87261"/>
                </a:cubicBezTo>
                <a:cubicBezTo>
                  <a:pt x="-538" y="65676"/>
                  <a:pt x="17053" y="49084"/>
                  <a:pt x="37101" y="49084"/>
                </a:cubicBezTo>
                <a:lnTo>
                  <a:pt x="75201" y="49084"/>
                </a:lnTo>
                <a:cubicBezTo>
                  <a:pt x="74971" y="45090"/>
                  <a:pt x="74817" y="41096"/>
                  <a:pt x="74664" y="36948"/>
                </a:cubicBezTo>
                <a:cubicBezTo>
                  <a:pt x="73896" y="16592"/>
                  <a:pt x="90488" y="-77"/>
                  <a:pt x="110843" y="-77"/>
                </a:cubicBezTo>
                <a:close/>
                <a:moveTo>
                  <a:pt x="77967" y="86032"/>
                </a:moveTo>
                <a:lnTo>
                  <a:pt x="37716" y="86032"/>
                </a:lnTo>
                <a:cubicBezTo>
                  <a:pt x="42478" y="151094"/>
                  <a:pt x="72359" y="183664"/>
                  <a:pt x="103162" y="200947"/>
                </a:cubicBezTo>
                <a:cubicBezTo>
                  <a:pt x="92101" y="172295"/>
                  <a:pt x="82960" y="134886"/>
                  <a:pt x="77967" y="86032"/>
                </a:cubicBezTo>
                <a:close/>
                <a:moveTo>
                  <a:pt x="291895" y="197260"/>
                </a:moveTo>
                <a:cubicBezTo>
                  <a:pt x="323005" y="178978"/>
                  <a:pt x="351119" y="146485"/>
                  <a:pt x="355882" y="86032"/>
                </a:cubicBezTo>
                <a:lnTo>
                  <a:pt x="315708" y="86032"/>
                </a:lnTo>
                <a:cubicBezTo>
                  <a:pt x="310945" y="132812"/>
                  <a:pt x="302342" y="169146"/>
                  <a:pt x="291895" y="19726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7" name="Text 45"/>
          <p:cNvSpPr/>
          <p:nvPr/>
        </p:nvSpPr>
        <p:spPr>
          <a:xfrm>
            <a:off x="8297299" y="5306143"/>
            <a:ext cx="3416710" cy="2621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48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Résultat Attendu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13687" y="5666557"/>
            <a:ext cx="3383935" cy="6390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032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 NAC fonctionnelle avec contrôle d'accès basé sur l'identité utilisateur et conformité aux meilleures pratiques de sécurité.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racksolutions.com/ef0bb91eff957dcf9ffcba10aae54dff14ff4aa6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46" b="4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D1D1F"/>
              </a:gs>
              <a:gs pos="50000">
                <a:srgbClr val="1D1D1F">
                  <a:alpha val="95000"/>
                </a:srgbClr>
              </a:gs>
              <a:gs pos="100000">
                <a:srgbClr val="1D1D1F">
                  <a:alpha val="7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1000" y="2082403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28600" y="0"/>
                </a:moveTo>
                <a:lnTo>
                  <a:pt x="533400" y="0"/>
                </a:lnTo>
                <a:cubicBezTo>
                  <a:pt x="659568" y="0"/>
                  <a:pt x="762000" y="102432"/>
                  <a:pt x="762000" y="228600"/>
                </a:cubicBezTo>
                <a:lnTo>
                  <a:pt x="762000" y="533400"/>
                </a:lnTo>
                <a:cubicBezTo>
                  <a:pt x="762000" y="659568"/>
                  <a:pt x="659568" y="762000"/>
                  <a:pt x="533400" y="762000"/>
                </a:cubicBezTo>
                <a:lnTo>
                  <a:pt x="228600" y="762000"/>
                </a:lnTo>
                <a:cubicBezTo>
                  <a:pt x="102432" y="762000"/>
                  <a:pt x="0" y="659568"/>
                  <a:pt x="0" y="5334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52926" y="2272903"/>
            <a:ext cx="590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44435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4"/>
          <p:cNvSpPr/>
          <p:nvPr/>
        </p:nvSpPr>
        <p:spPr>
          <a:xfrm>
            <a:off x="381000" y="3149203"/>
            <a:ext cx="6819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5F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Concepts Théoriques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311253"/>
            <a:ext cx="66198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5F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Fondamentaux techniques de la solution NAC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707" y="371707"/>
            <a:ext cx="11522927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kern="0" spc="117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 • Concepts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1707" y="669073"/>
            <a:ext cx="11615854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4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Access Control (NAC) et Protocole 802.1X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5424" y="1174597"/>
            <a:ext cx="5564459" cy="4616605"/>
          </a:xfrm>
          <a:custGeom>
            <a:avLst/>
            <a:gdLst/>
            <a:ahLst/>
            <a:cxnLst/>
            <a:rect l="l" t="t" r="r" b="b"/>
            <a:pathLst>
              <a:path w="5564459" h="4616605">
                <a:moveTo>
                  <a:pt x="148701" y="0"/>
                </a:moveTo>
                <a:lnTo>
                  <a:pt x="5415758" y="0"/>
                </a:lnTo>
                <a:cubicBezTo>
                  <a:pt x="5497883" y="0"/>
                  <a:pt x="5564459" y="66576"/>
                  <a:pt x="5564459" y="148701"/>
                </a:cubicBezTo>
                <a:lnTo>
                  <a:pt x="5564459" y="4467904"/>
                </a:lnTo>
                <a:cubicBezTo>
                  <a:pt x="5564459" y="4550029"/>
                  <a:pt x="5497883" y="4616605"/>
                  <a:pt x="5415758" y="4616605"/>
                </a:cubicBezTo>
                <a:lnTo>
                  <a:pt x="148701" y="4616605"/>
                </a:lnTo>
                <a:cubicBezTo>
                  <a:pt x="66576" y="4616605"/>
                  <a:pt x="0" y="4550029"/>
                  <a:pt x="0" y="4467904"/>
                </a:cubicBezTo>
                <a:lnTo>
                  <a:pt x="0" y="148701"/>
                </a:lnTo>
                <a:cubicBezTo>
                  <a:pt x="0" y="66631"/>
                  <a:pt x="66631" y="0"/>
                  <a:pt x="1487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7878" dist="929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5" name="Shape 3"/>
          <p:cNvSpPr/>
          <p:nvPr/>
        </p:nvSpPr>
        <p:spPr>
          <a:xfrm>
            <a:off x="602166" y="1494266"/>
            <a:ext cx="520390" cy="520390"/>
          </a:xfrm>
          <a:custGeom>
            <a:avLst/>
            <a:gdLst/>
            <a:ahLst/>
            <a:cxnLst/>
            <a:rect l="l" t="t" r="r" b="b"/>
            <a:pathLst>
              <a:path w="520390" h="520390">
                <a:moveTo>
                  <a:pt x="111514" y="0"/>
                </a:moveTo>
                <a:lnTo>
                  <a:pt x="408876" y="0"/>
                </a:lnTo>
                <a:cubicBezTo>
                  <a:pt x="470464" y="0"/>
                  <a:pt x="520390" y="49927"/>
                  <a:pt x="520390" y="111514"/>
                </a:cubicBezTo>
                <a:lnTo>
                  <a:pt x="520390" y="408876"/>
                </a:lnTo>
                <a:cubicBezTo>
                  <a:pt x="520390" y="470464"/>
                  <a:pt x="470464" y="520390"/>
                  <a:pt x="408876" y="520390"/>
                </a:cubicBezTo>
                <a:lnTo>
                  <a:pt x="111514" y="520390"/>
                </a:lnTo>
                <a:cubicBezTo>
                  <a:pt x="49927" y="520390"/>
                  <a:pt x="0" y="470464"/>
                  <a:pt x="0" y="408876"/>
                </a:cubicBezTo>
                <a:lnTo>
                  <a:pt x="0" y="111514"/>
                </a:lnTo>
                <a:cubicBezTo>
                  <a:pt x="0" y="49968"/>
                  <a:pt x="49968" y="0"/>
                  <a:pt x="111514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750849" y="1642949"/>
            <a:ext cx="223024" cy="223024"/>
          </a:xfrm>
          <a:custGeom>
            <a:avLst/>
            <a:gdLst/>
            <a:ahLst/>
            <a:cxnLst/>
            <a:rect l="l" t="t" r="r" b="b"/>
            <a:pathLst>
              <a:path w="223024" h="223024">
                <a:moveTo>
                  <a:pt x="111512" y="0"/>
                </a:moveTo>
                <a:cubicBezTo>
                  <a:pt x="113516" y="0"/>
                  <a:pt x="115520" y="436"/>
                  <a:pt x="117349" y="1263"/>
                </a:cubicBezTo>
                <a:lnTo>
                  <a:pt x="199415" y="36067"/>
                </a:lnTo>
                <a:cubicBezTo>
                  <a:pt x="208998" y="40118"/>
                  <a:pt x="216142" y="49571"/>
                  <a:pt x="216098" y="60983"/>
                </a:cubicBezTo>
                <a:cubicBezTo>
                  <a:pt x="215881" y="104194"/>
                  <a:pt x="198108" y="183255"/>
                  <a:pt x="123055" y="219191"/>
                </a:cubicBezTo>
                <a:cubicBezTo>
                  <a:pt x="115781" y="222676"/>
                  <a:pt x="107330" y="222676"/>
                  <a:pt x="100056" y="219191"/>
                </a:cubicBezTo>
                <a:cubicBezTo>
                  <a:pt x="24960" y="183255"/>
                  <a:pt x="7231" y="104194"/>
                  <a:pt x="7013" y="60983"/>
                </a:cubicBezTo>
                <a:cubicBezTo>
                  <a:pt x="6970" y="49571"/>
                  <a:pt x="14113" y="40118"/>
                  <a:pt x="23696" y="36067"/>
                </a:cubicBezTo>
                <a:lnTo>
                  <a:pt x="105719" y="1263"/>
                </a:lnTo>
                <a:cubicBezTo>
                  <a:pt x="107548" y="436"/>
                  <a:pt x="109508" y="0"/>
                  <a:pt x="111512" y="0"/>
                </a:cubicBezTo>
                <a:close/>
                <a:moveTo>
                  <a:pt x="111512" y="29098"/>
                </a:moveTo>
                <a:lnTo>
                  <a:pt x="111512" y="193796"/>
                </a:lnTo>
                <a:cubicBezTo>
                  <a:pt x="171624" y="164698"/>
                  <a:pt x="187785" y="100230"/>
                  <a:pt x="188177" y="61637"/>
                </a:cubicBezTo>
                <a:lnTo>
                  <a:pt x="111512" y="29141"/>
                </a:lnTo>
                <a:lnTo>
                  <a:pt x="111512" y="2914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1271239" y="1605778"/>
            <a:ext cx="2499732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Access Control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2166" y="2163339"/>
            <a:ext cx="5185317" cy="4832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Approche de sécurité</a:t>
            </a:r>
            <a:r>
              <a:rPr lang="en-US" sz="117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consistant à contrôler l'accès au réseau en fonction de l'identité de l'utilisateur ou de l'équipement.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2166" y="2795242"/>
            <a:ext cx="5110976" cy="631902"/>
          </a:xfrm>
          <a:custGeom>
            <a:avLst/>
            <a:gdLst/>
            <a:ahLst/>
            <a:cxnLst/>
            <a:rect l="l" t="t" r="r" b="b"/>
            <a:pathLst>
              <a:path w="5110976" h="631902">
                <a:moveTo>
                  <a:pt x="111512" y="0"/>
                </a:moveTo>
                <a:lnTo>
                  <a:pt x="4999464" y="0"/>
                </a:lnTo>
                <a:cubicBezTo>
                  <a:pt x="5061050" y="0"/>
                  <a:pt x="5110976" y="49926"/>
                  <a:pt x="5110976" y="111512"/>
                </a:cubicBezTo>
                <a:lnTo>
                  <a:pt x="5110976" y="520391"/>
                </a:lnTo>
                <a:cubicBezTo>
                  <a:pt x="5110976" y="581977"/>
                  <a:pt x="5061050" y="631902"/>
                  <a:pt x="4999464" y="631902"/>
                </a:cubicBezTo>
                <a:lnTo>
                  <a:pt x="111512" y="631902"/>
                </a:lnTo>
                <a:cubicBezTo>
                  <a:pt x="49967" y="631902"/>
                  <a:pt x="0" y="581936"/>
                  <a:pt x="0" y="520391"/>
                </a:cubicBezTo>
                <a:lnTo>
                  <a:pt x="0" y="111512"/>
                </a:lnTo>
                <a:cubicBezTo>
                  <a:pt x="0" y="49967"/>
                  <a:pt x="49967" y="0"/>
                  <a:pt x="111512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Shape 8"/>
          <p:cNvSpPr/>
          <p:nvPr/>
        </p:nvSpPr>
        <p:spPr>
          <a:xfrm>
            <a:off x="716001" y="2943925"/>
            <a:ext cx="209085" cy="167268"/>
          </a:xfrm>
          <a:custGeom>
            <a:avLst/>
            <a:gdLst/>
            <a:ahLst/>
            <a:cxnLst/>
            <a:rect l="l" t="t" r="r" b="b"/>
            <a:pathLst>
              <a:path w="209085" h="167268">
                <a:moveTo>
                  <a:pt x="44431" y="41817"/>
                </a:moveTo>
                <a:cubicBezTo>
                  <a:pt x="44431" y="20180"/>
                  <a:pt x="61997" y="2614"/>
                  <a:pt x="83634" y="2614"/>
                </a:cubicBezTo>
                <a:cubicBezTo>
                  <a:pt x="105271" y="2614"/>
                  <a:pt x="122838" y="20180"/>
                  <a:pt x="122838" y="41817"/>
                </a:cubicBezTo>
                <a:cubicBezTo>
                  <a:pt x="122838" y="63454"/>
                  <a:pt x="105271" y="81021"/>
                  <a:pt x="83634" y="81021"/>
                </a:cubicBezTo>
                <a:cubicBezTo>
                  <a:pt x="61997" y="81021"/>
                  <a:pt x="44431" y="63454"/>
                  <a:pt x="44431" y="41817"/>
                </a:cubicBezTo>
                <a:close/>
                <a:moveTo>
                  <a:pt x="15681" y="157565"/>
                </a:moveTo>
                <a:cubicBezTo>
                  <a:pt x="15681" y="125386"/>
                  <a:pt x="41752" y="99316"/>
                  <a:pt x="73931" y="99316"/>
                </a:cubicBezTo>
                <a:lnTo>
                  <a:pt x="93337" y="99316"/>
                </a:lnTo>
                <a:cubicBezTo>
                  <a:pt x="125517" y="99316"/>
                  <a:pt x="151587" y="125386"/>
                  <a:pt x="151587" y="157565"/>
                </a:cubicBezTo>
                <a:cubicBezTo>
                  <a:pt x="151587" y="162923"/>
                  <a:pt x="147242" y="167268"/>
                  <a:pt x="141884" y="167268"/>
                </a:cubicBezTo>
                <a:lnTo>
                  <a:pt x="25384" y="167268"/>
                </a:lnTo>
                <a:cubicBezTo>
                  <a:pt x="20026" y="167268"/>
                  <a:pt x="15681" y="162923"/>
                  <a:pt x="15681" y="157565"/>
                </a:cubicBezTo>
                <a:close/>
                <a:moveTo>
                  <a:pt x="200069" y="43353"/>
                </a:moveTo>
                <a:lnTo>
                  <a:pt x="173933" y="85170"/>
                </a:lnTo>
                <a:cubicBezTo>
                  <a:pt x="172561" y="87358"/>
                  <a:pt x="170209" y="88731"/>
                  <a:pt x="167628" y="88861"/>
                </a:cubicBezTo>
                <a:cubicBezTo>
                  <a:pt x="165047" y="88992"/>
                  <a:pt x="162564" y="87816"/>
                  <a:pt x="161028" y="85725"/>
                </a:cubicBezTo>
                <a:lnTo>
                  <a:pt x="145347" y="64816"/>
                </a:lnTo>
                <a:cubicBezTo>
                  <a:pt x="142733" y="61353"/>
                  <a:pt x="143452" y="56453"/>
                  <a:pt x="146915" y="53839"/>
                </a:cubicBezTo>
                <a:cubicBezTo>
                  <a:pt x="150378" y="51226"/>
                  <a:pt x="155279" y="51945"/>
                  <a:pt x="157892" y="55408"/>
                </a:cubicBezTo>
                <a:lnTo>
                  <a:pt x="166713" y="67169"/>
                </a:lnTo>
                <a:lnTo>
                  <a:pt x="186772" y="35054"/>
                </a:lnTo>
                <a:cubicBezTo>
                  <a:pt x="189059" y="31395"/>
                  <a:pt x="193894" y="30252"/>
                  <a:pt x="197586" y="32572"/>
                </a:cubicBezTo>
                <a:cubicBezTo>
                  <a:pt x="201277" y="34891"/>
                  <a:pt x="202388" y="39694"/>
                  <a:pt x="200069" y="43385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Text 9"/>
          <p:cNvSpPr/>
          <p:nvPr/>
        </p:nvSpPr>
        <p:spPr>
          <a:xfrm>
            <a:off x="1034276" y="2906754"/>
            <a:ext cx="2090854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Authentifier les utilisateurs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34276" y="3129778"/>
            <a:ext cx="208156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Vérification de l'identité avant accès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2166" y="3538656"/>
            <a:ext cx="5110976" cy="631902"/>
          </a:xfrm>
          <a:custGeom>
            <a:avLst/>
            <a:gdLst/>
            <a:ahLst/>
            <a:cxnLst/>
            <a:rect l="l" t="t" r="r" b="b"/>
            <a:pathLst>
              <a:path w="5110976" h="631902">
                <a:moveTo>
                  <a:pt x="111512" y="0"/>
                </a:moveTo>
                <a:lnTo>
                  <a:pt x="4999464" y="0"/>
                </a:lnTo>
                <a:cubicBezTo>
                  <a:pt x="5061050" y="0"/>
                  <a:pt x="5110976" y="49926"/>
                  <a:pt x="5110976" y="111512"/>
                </a:cubicBezTo>
                <a:lnTo>
                  <a:pt x="5110976" y="520391"/>
                </a:lnTo>
                <a:cubicBezTo>
                  <a:pt x="5110976" y="581977"/>
                  <a:pt x="5061050" y="631902"/>
                  <a:pt x="4999464" y="631902"/>
                </a:cubicBezTo>
                <a:lnTo>
                  <a:pt x="111512" y="631902"/>
                </a:lnTo>
                <a:cubicBezTo>
                  <a:pt x="49967" y="631902"/>
                  <a:pt x="0" y="581936"/>
                  <a:pt x="0" y="520391"/>
                </a:cubicBezTo>
                <a:lnTo>
                  <a:pt x="0" y="111512"/>
                </a:lnTo>
                <a:cubicBezTo>
                  <a:pt x="0" y="49967"/>
                  <a:pt x="49967" y="0"/>
                  <a:pt x="111512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4" name="Shape 12"/>
          <p:cNvSpPr/>
          <p:nvPr/>
        </p:nvSpPr>
        <p:spPr>
          <a:xfrm>
            <a:off x="716001" y="3687339"/>
            <a:ext cx="209085" cy="167268"/>
          </a:xfrm>
          <a:custGeom>
            <a:avLst/>
            <a:gdLst/>
            <a:ahLst/>
            <a:cxnLst/>
            <a:rect l="l" t="t" r="r" b="b"/>
            <a:pathLst>
              <a:path w="209085" h="167268">
                <a:moveTo>
                  <a:pt x="20909" y="31363"/>
                </a:moveTo>
                <a:cubicBezTo>
                  <a:pt x="20909" y="19830"/>
                  <a:pt x="30285" y="10454"/>
                  <a:pt x="41817" y="10454"/>
                </a:cubicBezTo>
                <a:lnTo>
                  <a:pt x="167268" y="10454"/>
                </a:lnTo>
                <a:cubicBezTo>
                  <a:pt x="178801" y="10454"/>
                  <a:pt x="188177" y="19830"/>
                  <a:pt x="188177" y="31363"/>
                </a:cubicBezTo>
                <a:lnTo>
                  <a:pt x="188177" y="109770"/>
                </a:lnTo>
                <a:lnTo>
                  <a:pt x="167268" y="109770"/>
                </a:lnTo>
                <a:lnTo>
                  <a:pt x="167268" y="31363"/>
                </a:lnTo>
                <a:lnTo>
                  <a:pt x="41817" y="31363"/>
                </a:lnTo>
                <a:lnTo>
                  <a:pt x="41817" y="109770"/>
                </a:lnTo>
                <a:lnTo>
                  <a:pt x="20909" y="109770"/>
                </a:lnTo>
                <a:lnTo>
                  <a:pt x="20909" y="31363"/>
                </a:lnTo>
                <a:close/>
                <a:moveTo>
                  <a:pt x="0" y="131724"/>
                </a:moveTo>
                <a:cubicBezTo>
                  <a:pt x="0" y="128261"/>
                  <a:pt x="2810" y="125451"/>
                  <a:pt x="6273" y="125451"/>
                </a:cubicBezTo>
                <a:lnTo>
                  <a:pt x="202813" y="125451"/>
                </a:lnTo>
                <a:cubicBezTo>
                  <a:pt x="206276" y="125451"/>
                  <a:pt x="209085" y="128261"/>
                  <a:pt x="209085" y="131724"/>
                </a:cubicBezTo>
                <a:cubicBezTo>
                  <a:pt x="209085" y="145576"/>
                  <a:pt x="197847" y="156814"/>
                  <a:pt x="183995" y="156814"/>
                </a:cubicBezTo>
                <a:lnTo>
                  <a:pt x="25090" y="156814"/>
                </a:lnTo>
                <a:cubicBezTo>
                  <a:pt x="11238" y="156814"/>
                  <a:pt x="0" y="145576"/>
                  <a:pt x="0" y="131724"/>
                </a:cubicBezTo>
                <a:close/>
                <a:moveTo>
                  <a:pt x="94088" y="52271"/>
                </a:moveTo>
                <a:cubicBezTo>
                  <a:pt x="94088" y="49396"/>
                  <a:pt x="96441" y="47044"/>
                  <a:pt x="99316" y="47044"/>
                </a:cubicBezTo>
                <a:lnTo>
                  <a:pt x="109770" y="47044"/>
                </a:lnTo>
                <a:cubicBezTo>
                  <a:pt x="112645" y="47044"/>
                  <a:pt x="114997" y="49396"/>
                  <a:pt x="114997" y="52271"/>
                </a:cubicBezTo>
                <a:lnTo>
                  <a:pt x="114997" y="65339"/>
                </a:lnTo>
                <a:lnTo>
                  <a:pt x="128065" y="65339"/>
                </a:lnTo>
                <a:cubicBezTo>
                  <a:pt x="130940" y="65339"/>
                  <a:pt x="133292" y="67691"/>
                  <a:pt x="133292" y="70566"/>
                </a:cubicBezTo>
                <a:lnTo>
                  <a:pt x="133292" y="81021"/>
                </a:lnTo>
                <a:cubicBezTo>
                  <a:pt x="133292" y="83896"/>
                  <a:pt x="130940" y="86248"/>
                  <a:pt x="128065" y="86248"/>
                </a:cubicBezTo>
                <a:lnTo>
                  <a:pt x="114997" y="86248"/>
                </a:lnTo>
                <a:lnTo>
                  <a:pt x="114997" y="99316"/>
                </a:lnTo>
                <a:cubicBezTo>
                  <a:pt x="114997" y="102190"/>
                  <a:pt x="112645" y="104543"/>
                  <a:pt x="109770" y="104543"/>
                </a:cubicBezTo>
                <a:lnTo>
                  <a:pt x="99316" y="104543"/>
                </a:lnTo>
                <a:cubicBezTo>
                  <a:pt x="96441" y="104543"/>
                  <a:pt x="94088" y="102190"/>
                  <a:pt x="94088" y="99316"/>
                </a:cubicBezTo>
                <a:lnTo>
                  <a:pt x="94088" y="86248"/>
                </a:lnTo>
                <a:lnTo>
                  <a:pt x="81021" y="86248"/>
                </a:lnTo>
                <a:cubicBezTo>
                  <a:pt x="78146" y="86248"/>
                  <a:pt x="75793" y="83896"/>
                  <a:pt x="75793" y="81021"/>
                </a:cubicBezTo>
                <a:lnTo>
                  <a:pt x="75793" y="70566"/>
                </a:lnTo>
                <a:cubicBezTo>
                  <a:pt x="75793" y="67691"/>
                  <a:pt x="78146" y="65339"/>
                  <a:pt x="81021" y="65339"/>
                </a:cubicBezTo>
                <a:lnTo>
                  <a:pt x="94088" y="65339"/>
                </a:lnTo>
                <a:lnTo>
                  <a:pt x="94088" y="52271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Text 13"/>
          <p:cNvSpPr/>
          <p:nvPr/>
        </p:nvSpPr>
        <p:spPr>
          <a:xfrm>
            <a:off x="1034276" y="3650169"/>
            <a:ext cx="2601951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Vérifier la conformité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4276" y="3873193"/>
            <a:ext cx="2592659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État de sécurité des postes (antivirus, patchs)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2166" y="4282071"/>
            <a:ext cx="5110976" cy="631902"/>
          </a:xfrm>
          <a:custGeom>
            <a:avLst/>
            <a:gdLst/>
            <a:ahLst/>
            <a:cxnLst/>
            <a:rect l="l" t="t" r="r" b="b"/>
            <a:pathLst>
              <a:path w="5110976" h="631902">
                <a:moveTo>
                  <a:pt x="111512" y="0"/>
                </a:moveTo>
                <a:lnTo>
                  <a:pt x="4999464" y="0"/>
                </a:lnTo>
                <a:cubicBezTo>
                  <a:pt x="5061050" y="0"/>
                  <a:pt x="5110976" y="49926"/>
                  <a:pt x="5110976" y="111512"/>
                </a:cubicBezTo>
                <a:lnTo>
                  <a:pt x="5110976" y="520391"/>
                </a:lnTo>
                <a:cubicBezTo>
                  <a:pt x="5110976" y="581977"/>
                  <a:pt x="5061050" y="631902"/>
                  <a:pt x="4999464" y="631902"/>
                </a:cubicBezTo>
                <a:lnTo>
                  <a:pt x="111512" y="631902"/>
                </a:lnTo>
                <a:cubicBezTo>
                  <a:pt x="49967" y="631902"/>
                  <a:pt x="0" y="581936"/>
                  <a:pt x="0" y="520391"/>
                </a:cubicBezTo>
                <a:lnTo>
                  <a:pt x="0" y="111512"/>
                </a:lnTo>
                <a:cubicBezTo>
                  <a:pt x="0" y="49967"/>
                  <a:pt x="49967" y="0"/>
                  <a:pt x="111512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8" name="Shape 16"/>
          <p:cNvSpPr/>
          <p:nvPr/>
        </p:nvSpPr>
        <p:spPr>
          <a:xfrm>
            <a:off x="736910" y="4430754"/>
            <a:ext cx="167268" cy="167268"/>
          </a:xfrm>
          <a:custGeom>
            <a:avLst/>
            <a:gdLst/>
            <a:ahLst/>
            <a:cxnLst/>
            <a:rect l="l" t="t" r="r" b="b"/>
            <a:pathLst>
              <a:path w="167268" h="167268">
                <a:moveTo>
                  <a:pt x="10454" y="20909"/>
                </a:moveTo>
                <a:cubicBezTo>
                  <a:pt x="4672" y="20909"/>
                  <a:pt x="0" y="25580"/>
                  <a:pt x="0" y="31363"/>
                </a:cubicBezTo>
                <a:cubicBezTo>
                  <a:pt x="0" y="37145"/>
                  <a:pt x="4672" y="41817"/>
                  <a:pt x="10454" y="41817"/>
                </a:cubicBezTo>
                <a:lnTo>
                  <a:pt x="38779" y="41817"/>
                </a:lnTo>
                <a:cubicBezTo>
                  <a:pt x="42797" y="51063"/>
                  <a:pt x="52010" y="57498"/>
                  <a:pt x="62726" y="57498"/>
                </a:cubicBezTo>
                <a:cubicBezTo>
                  <a:pt x="73441" y="57498"/>
                  <a:pt x="82654" y="51063"/>
                  <a:pt x="86672" y="41817"/>
                </a:cubicBezTo>
                <a:lnTo>
                  <a:pt x="156814" y="41817"/>
                </a:lnTo>
                <a:cubicBezTo>
                  <a:pt x="162597" y="41817"/>
                  <a:pt x="167268" y="37145"/>
                  <a:pt x="167268" y="31363"/>
                </a:cubicBezTo>
                <a:cubicBezTo>
                  <a:pt x="167268" y="25580"/>
                  <a:pt x="162597" y="20909"/>
                  <a:pt x="156814" y="20909"/>
                </a:cubicBezTo>
                <a:lnTo>
                  <a:pt x="86672" y="20909"/>
                </a:lnTo>
                <a:cubicBezTo>
                  <a:pt x="82654" y="11663"/>
                  <a:pt x="73441" y="5227"/>
                  <a:pt x="62726" y="5227"/>
                </a:cubicBezTo>
                <a:cubicBezTo>
                  <a:pt x="52010" y="5227"/>
                  <a:pt x="42797" y="11663"/>
                  <a:pt x="38779" y="20909"/>
                </a:cubicBezTo>
                <a:lnTo>
                  <a:pt x="10454" y="20909"/>
                </a:lnTo>
                <a:close/>
                <a:moveTo>
                  <a:pt x="10454" y="73180"/>
                </a:moveTo>
                <a:cubicBezTo>
                  <a:pt x="4672" y="73180"/>
                  <a:pt x="0" y="77852"/>
                  <a:pt x="0" y="83634"/>
                </a:cubicBezTo>
                <a:cubicBezTo>
                  <a:pt x="0" y="89417"/>
                  <a:pt x="4672" y="94088"/>
                  <a:pt x="10454" y="94088"/>
                </a:cubicBezTo>
                <a:lnTo>
                  <a:pt x="91050" y="94088"/>
                </a:lnTo>
                <a:cubicBezTo>
                  <a:pt x="95069" y="103334"/>
                  <a:pt x="104281" y="109770"/>
                  <a:pt x="114997" y="109770"/>
                </a:cubicBezTo>
                <a:cubicBezTo>
                  <a:pt x="125713" y="109770"/>
                  <a:pt x="134925" y="103334"/>
                  <a:pt x="138944" y="94088"/>
                </a:cubicBezTo>
                <a:lnTo>
                  <a:pt x="156814" y="94088"/>
                </a:lnTo>
                <a:cubicBezTo>
                  <a:pt x="162597" y="94088"/>
                  <a:pt x="167268" y="89417"/>
                  <a:pt x="167268" y="83634"/>
                </a:cubicBezTo>
                <a:cubicBezTo>
                  <a:pt x="167268" y="77852"/>
                  <a:pt x="162597" y="73180"/>
                  <a:pt x="156814" y="73180"/>
                </a:cubicBezTo>
                <a:lnTo>
                  <a:pt x="138944" y="73180"/>
                </a:lnTo>
                <a:cubicBezTo>
                  <a:pt x="134925" y="63934"/>
                  <a:pt x="125713" y="57498"/>
                  <a:pt x="114997" y="57498"/>
                </a:cubicBezTo>
                <a:cubicBezTo>
                  <a:pt x="104281" y="57498"/>
                  <a:pt x="95069" y="63934"/>
                  <a:pt x="91050" y="73180"/>
                </a:cubicBezTo>
                <a:lnTo>
                  <a:pt x="10454" y="73180"/>
                </a:lnTo>
                <a:close/>
                <a:moveTo>
                  <a:pt x="10454" y="125451"/>
                </a:moveTo>
                <a:cubicBezTo>
                  <a:pt x="4672" y="125451"/>
                  <a:pt x="0" y="130123"/>
                  <a:pt x="0" y="135905"/>
                </a:cubicBezTo>
                <a:cubicBezTo>
                  <a:pt x="0" y="141688"/>
                  <a:pt x="4672" y="146360"/>
                  <a:pt x="10454" y="146360"/>
                </a:cubicBezTo>
                <a:lnTo>
                  <a:pt x="28325" y="146360"/>
                </a:lnTo>
                <a:cubicBezTo>
                  <a:pt x="32343" y="155605"/>
                  <a:pt x="41556" y="162041"/>
                  <a:pt x="52271" y="162041"/>
                </a:cubicBezTo>
                <a:cubicBezTo>
                  <a:pt x="62987" y="162041"/>
                  <a:pt x="72200" y="155605"/>
                  <a:pt x="76218" y="146360"/>
                </a:cubicBezTo>
                <a:lnTo>
                  <a:pt x="156814" y="146360"/>
                </a:lnTo>
                <a:cubicBezTo>
                  <a:pt x="162597" y="146360"/>
                  <a:pt x="167268" y="141688"/>
                  <a:pt x="167268" y="135905"/>
                </a:cubicBezTo>
                <a:cubicBezTo>
                  <a:pt x="167268" y="130123"/>
                  <a:pt x="162597" y="125451"/>
                  <a:pt x="156814" y="125451"/>
                </a:cubicBezTo>
                <a:lnTo>
                  <a:pt x="76218" y="125451"/>
                </a:lnTo>
                <a:cubicBezTo>
                  <a:pt x="72200" y="116206"/>
                  <a:pt x="62987" y="109770"/>
                  <a:pt x="52271" y="109770"/>
                </a:cubicBezTo>
                <a:cubicBezTo>
                  <a:pt x="41556" y="109770"/>
                  <a:pt x="32343" y="116206"/>
                  <a:pt x="28325" y="125451"/>
                </a:cubicBezTo>
                <a:lnTo>
                  <a:pt x="10454" y="125451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9" name="Text 17"/>
          <p:cNvSpPr/>
          <p:nvPr/>
        </p:nvSpPr>
        <p:spPr>
          <a:xfrm>
            <a:off x="1034276" y="4393583"/>
            <a:ext cx="2202366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Appliquer des politiques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34276" y="4616608"/>
            <a:ext cx="2193073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Contrôle granulaire des accès par rôle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2166" y="5025486"/>
            <a:ext cx="5110976" cy="631902"/>
          </a:xfrm>
          <a:custGeom>
            <a:avLst/>
            <a:gdLst/>
            <a:ahLst/>
            <a:cxnLst/>
            <a:rect l="l" t="t" r="r" b="b"/>
            <a:pathLst>
              <a:path w="5110976" h="631902">
                <a:moveTo>
                  <a:pt x="111512" y="0"/>
                </a:moveTo>
                <a:lnTo>
                  <a:pt x="4999464" y="0"/>
                </a:lnTo>
                <a:cubicBezTo>
                  <a:pt x="5061050" y="0"/>
                  <a:pt x="5110976" y="49926"/>
                  <a:pt x="5110976" y="111512"/>
                </a:cubicBezTo>
                <a:lnTo>
                  <a:pt x="5110976" y="520391"/>
                </a:lnTo>
                <a:cubicBezTo>
                  <a:pt x="5110976" y="581977"/>
                  <a:pt x="5061050" y="631902"/>
                  <a:pt x="4999464" y="631902"/>
                </a:cubicBezTo>
                <a:lnTo>
                  <a:pt x="111512" y="631902"/>
                </a:lnTo>
                <a:cubicBezTo>
                  <a:pt x="49967" y="631902"/>
                  <a:pt x="0" y="581936"/>
                  <a:pt x="0" y="520391"/>
                </a:cubicBezTo>
                <a:lnTo>
                  <a:pt x="0" y="111512"/>
                </a:lnTo>
                <a:cubicBezTo>
                  <a:pt x="0" y="49967"/>
                  <a:pt x="49967" y="0"/>
                  <a:pt x="111512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2" name="Shape 20"/>
          <p:cNvSpPr/>
          <p:nvPr/>
        </p:nvSpPr>
        <p:spPr>
          <a:xfrm>
            <a:off x="736910" y="5174169"/>
            <a:ext cx="167268" cy="167268"/>
          </a:xfrm>
          <a:custGeom>
            <a:avLst/>
            <a:gdLst/>
            <a:ahLst/>
            <a:cxnLst/>
            <a:rect l="l" t="t" r="r" b="b"/>
            <a:pathLst>
              <a:path w="167268" h="167268">
                <a:moveTo>
                  <a:pt x="119963" y="134762"/>
                </a:moveTo>
                <a:lnTo>
                  <a:pt x="32506" y="47306"/>
                </a:lnTo>
                <a:cubicBezTo>
                  <a:pt x="25188" y="57564"/>
                  <a:pt x="20909" y="70109"/>
                  <a:pt x="20909" y="83634"/>
                </a:cubicBezTo>
                <a:cubicBezTo>
                  <a:pt x="20909" y="118264"/>
                  <a:pt x="49004" y="146360"/>
                  <a:pt x="83634" y="146360"/>
                </a:cubicBezTo>
                <a:cubicBezTo>
                  <a:pt x="97192" y="146360"/>
                  <a:pt x="109737" y="142080"/>
                  <a:pt x="119963" y="134762"/>
                </a:cubicBezTo>
                <a:close/>
                <a:moveTo>
                  <a:pt x="134762" y="119963"/>
                </a:moveTo>
                <a:cubicBezTo>
                  <a:pt x="142080" y="109704"/>
                  <a:pt x="146360" y="97159"/>
                  <a:pt x="146360" y="83634"/>
                </a:cubicBezTo>
                <a:cubicBezTo>
                  <a:pt x="146360" y="49004"/>
                  <a:pt x="118264" y="20909"/>
                  <a:pt x="83634" y="20909"/>
                </a:cubicBezTo>
                <a:cubicBezTo>
                  <a:pt x="70076" y="20909"/>
                  <a:pt x="57531" y="25188"/>
                  <a:pt x="47306" y="32506"/>
                </a:cubicBezTo>
                <a:lnTo>
                  <a:pt x="134762" y="119963"/>
                </a:lnTo>
                <a:close/>
                <a:moveTo>
                  <a:pt x="0" y="83634"/>
                </a:moveTo>
                <a:cubicBezTo>
                  <a:pt x="0" y="37475"/>
                  <a:pt x="37475" y="0"/>
                  <a:pt x="83634" y="0"/>
                </a:cubicBezTo>
                <a:cubicBezTo>
                  <a:pt x="129793" y="0"/>
                  <a:pt x="167268" y="37475"/>
                  <a:pt x="167268" y="83634"/>
                </a:cubicBezTo>
                <a:cubicBezTo>
                  <a:pt x="167268" y="129793"/>
                  <a:pt x="129793" y="167268"/>
                  <a:pt x="83634" y="167268"/>
                </a:cubicBezTo>
                <a:cubicBezTo>
                  <a:pt x="37475" y="167268"/>
                  <a:pt x="0" y="129793"/>
                  <a:pt x="0" y="83634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Text 21"/>
          <p:cNvSpPr/>
          <p:nvPr/>
        </p:nvSpPr>
        <p:spPr>
          <a:xfrm>
            <a:off x="1034276" y="5136998"/>
            <a:ext cx="2416098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Isoler les équipements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34276" y="5360022"/>
            <a:ext cx="2406805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Quarantaine des appareils non conformes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90293" y="5977055"/>
            <a:ext cx="5557024" cy="743415"/>
          </a:xfrm>
          <a:custGeom>
            <a:avLst/>
            <a:gdLst/>
            <a:ahLst/>
            <a:cxnLst/>
            <a:rect l="l" t="t" r="r" b="b"/>
            <a:pathLst>
              <a:path w="5557024" h="743415">
                <a:moveTo>
                  <a:pt x="37171" y="0"/>
                </a:moveTo>
                <a:lnTo>
                  <a:pt x="5445512" y="0"/>
                </a:lnTo>
                <a:cubicBezTo>
                  <a:pt x="5507099" y="0"/>
                  <a:pt x="5557024" y="49926"/>
                  <a:pt x="5557024" y="111512"/>
                </a:cubicBezTo>
                <a:lnTo>
                  <a:pt x="5557024" y="631902"/>
                </a:lnTo>
                <a:cubicBezTo>
                  <a:pt x="5557024" y="693489"/>
                  <a:pt x="5507099" y="743415"/>
                  <a:pt x="5445512" y="743415"/>
                </a:cubicBezTo>
                <a:lnTo>
                  <a:pt x="37171" y="743415"/>
                </a:lnTo>
                <a:cubicBezTo>
                  <a:pt x="16642" y="743415"/>
                  <a:pt x="0" y="726773"/>
                  <a:pt x="0" y="706244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26" name="Shape 24"/>
          <p:cNvSpPr/>
          <p:nvPr/>
        </p:nvSpPr>
        <p:spPr>
          <a:xfrm>
            <a:off x="384716" y="5977054"/>
            <a:ext cx="37171" cy="743415"/>
          </a:xfrm>
          <a:custGeom>
            <a:avLst/>
            <a:gdLst/>
            <a:ahLst/>
            <a:cxnLst/>
            <a:rect l="l" t="t" r="r" b="b"/>
            <a:pathLst>
              <a:path w="37171" h="743415">
                <a:moveTo>
                  <a:pt x="37171" y="0"/>
                </a:moveTo>
                <a:lnTo>
                  <a:pt x="37171" y="0"/>
                </a:lnTo>
                <a:lnTo>
                  <a:pt x="37171" y="743415"/>
                </a:lnTo>
                <a:lnTo>
                  <a:pt x="37171" y="743415"/>
                </a:lnTo>
                <a:cubicBezTo>
                  <a:pt x="16642" y="743415"/>
                  <a:pt x="0" y="726773"/>
                  <a:pt x="0" y="706244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7" name="Shape 25"/>
          <p:cNvSpPr/>
          <p:nvPr/>
        </p:nvSpPr>
        <p:spPr>
          <a:xfrm>
            <a:off x="576146" y="6289291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74341" y="148683"/>
                </a:moveTo>
                <a:cubicBezTo>
                  <a:pt x="115372" y="148683"/>
                  <a:pt x="148683" y="115372"/>
                  <a:pt x="148683" y="74341"/>
                </a:cubicBezTo>
                <a:cubicBezTo>
                  <a:pt x="148683" y="33311"/>
                  <a:pt x="115372" y="0"/>
                  <a:pt x="74341" y="0"/>
                </a:cubicBezTo>
                <a:cubicBezTo>
                  <a:pt x="33311" y="0"/>
                  <a:pt x="0" y="33311"/>
                  <a:pt x="0" y="74341"/>
                </a:cubicBezTo>
                <a:cubicBezTo>
                  <a:pt x="0" y="115372"/>
                  <a:pt x="33311" y="148683"/>
                  <a:pt x="74341" y="148683"/>
                </a:cubicBezTo>
                <a:close/>
                <a:moveTo>
                  <a:pt x="65049" y="46463"/>
                </a:moveTo>
                <a:cubicBezTo>
                  <a:pt x="65049" y="41335"/>
                  <a:pt x="69213" y="37171"/>
                  <a:pt x="74341" y="37171"/>
                </a:cubicBezTo>
                <a:cubicBezTo>
                  <a:pt x="79470" y="37171"/>
                  <a:pt x="83634" y="41335"/>
                  <a:pt x="83634" y="46463"/>
                </a:cubicBezTo>
                <a:cubicBezTo>
                  <a:pt x="83634" y="51592"/>
                  <a:pt x="79470" y="55756"/>
                  <a:pt x="74341" y="55756"/>
                </a:cubicBezTo>
                <a:cubicBezTo>
                  <a:pt x="69213" y="55756"/>
                  <a:pt x="65049" y="51592"/>
                  <a:pt x="65049" y="46463"/>
                </a:cubicBezTo>
                <a:close/>
                <a:moveTo>
                  <a:pt x="62726" y="65049"/>
                </a:moveTo>
                <a:lnTo>
                  <a:pt x="76665" y="65049"/>
                </a:lnTo>
                <a:cubicBezTo>
                  <a:pt x="80527" y="65049"/>
                  <a:pt x="83634" y="68156"/>
                  <a:pt x="83634" y="72018"/>
                </a:cubicBezTo>
                <a:lnTo>
                  <a:pt x="83634" y="97573"/>
                </a:lnTo>
                <a:lnTo>
                  <a:pt x="85957" y="97573"/>
                </a:lnTo>
                <a:cubicBezTo>
                  <a:pt x="89820" y="97573"/>
                  <a:pt x="92927" y="100680"/>
                  <a:pt x="92927" y="104543"/>
                </a:cubicBezTo>
                <a:cubicBezTo>
                  <a:pt x="92927" y="108405"/>
                  <a:pt x="89820" y="111512"/>
                  <a:pt x="85957" y="111512"/>
                </a:cubicBezTo>
                <a:lnTo>
                  <a:pt x="62726" y="111512"/>
                </a:lnTo>
                <a:cubicBezTo>
                  <a:pt x="58863" y="111512"/>
                  <a:pt x="55756" y="108405"/>
                  <a:pt x="55756" y="104543"/>
                </a:cubicBezTo>
                <a:cubicBezTo>
                  <a:pt x="55756" y="100680"/>
                  <a:pt x="58863" y="97573"/>
                  <a:pt x="62726" y="97573"/>
                </a:cubicBezTo>
                <a:lnTo>
                  <a:pt x="69695" y="97573"/>
                </a:lnTo>
                <a:lnTo>
                  <a:pt x="69695" y="78988"/>
                </a:lnTo>
                <a:lnTo>
                  <a:pt x="62726" y="78988"/>
                </a:lnTo>
                <a:cubicBezTo>
                  <a:pt x="58863" y="78988"/>
                  <a:pt x="55756" y="75881"/>
                  <a:pt x="55756" y="72018"/>
                </a:cubicBezTo>
                <a:cubicBezTo>
                  <a:pt x="55756" y="68156"/>
                  <a:pt x="58863" y="65049"/>
                  <a:pt x="62726" y="65049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798490" y="6140606"/>
            <a:ext cx="5075165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PacketFence</a:t>
            </a:r>
            <a:r>
              <a:rPr lang="en-US" sz="117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: Solution NAC open source largement utilisée dans les environnements académiques et professionnels.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48400" y="1267522"/>
            <a:ext cx="5564459" cy="5319133"/>
          </a:xfrm>
          <a:custGeom>
            <a:avLst/>
            <a:gdLst/>
            <a:ahLst/>
            <a:cxnLst/>
            <a:rect l="l" t="t" r="r" b="b"/>
            <a:pathLst>
              <a:path w="5564459" h="5583044">
                <a:moveTo>
                  <a:pt x="148682" y="0"/>
                </a:moveTo>
                <a:lnTo>
                  <a:pt x="5415776" y="0"/>
                </a:lnTo>
                <a:cubicBezTo>
                  <a:pt x="5497891" y="0"/>
                  <a:pt x="5564459" y="66567"/>
                  <a:pt x="5564459" y="148682"/>
                </a:cubicBezTo>
                <a:lnTo>
                  <a:pt x="5564459" y="5434362"/>
                </a:lnTo>
                <a:cubicBezTo>
                  <a:pt x="5564459" y="5516477"/>
                  <a:pt x="5497891" y="5583044"/>
                  <a:pt x="5415776" y="5583044"/>
                </a:cubicBezTo>
                <a:lnTo>
                  <a:pt x="148682" y="5583044"/>
                </a:lnTo>
                <a:cubicBezTo>
                  <a:pt x="66567" y="5583044"/>
                  <a:pt x="0" y="5516477"/>
                  <a:pt x="0" y="5434362"/>
                </a:cubicBezTo>
                <a:lnTo>
                  <a:pt x="0" y="148682"/>
                </a:lnTo>
                <a:cubicBezTo>
                  <a:pt x="0" y="66622"/>
                  <a:pt x="66622" y="0"/>
                  <a:pt x="14868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7878" dist="929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30" name="Shape 28"/>
          <p:cNvSpPr/>
          <p:nvPr/>
        </p:nvSpPr>
        <p:spPr>
          <a:xfrm>
            <a:off x="6475141" y="1494266"/>
            <a:ext cx="520390" cy="520390"/>
          </a:xfrm>
          <a:custGeom>
            <a:avLst/>
            <a:gdLst/>
            <a:ahLst/>
            <a:cxnLst/>
            <a:rect l="l" t="t" r="r" b="b"/>
            <a:pathLst>
              <a:path w="520390" h="520390">
                <a:moveTo>
                  <a:pt x="111514" y="0"/>
                </a:moveTo>
                <a:lnTo>
                  <a:pt x="408876" y="0"/>
                </a:lnTo>
                <a:cubicBezTo>
                  <a:pt x="470464" y="0"/>
                  <a:pt x="520390" y="49927"/>
                  <a:pt x="520390" y="111514"/>
                </a:cubicBezTo>
                <a:lnTo>
                  <a:pt x="520390" y="408876"/>
                </a:lnTo>
                <a:cubicBezTo>
                  <a:pt x="520390" y="470464"/>
                  <a:pt x="470464" y="520390"/>
                  <a:pt x="408876" y="520390"/>
                </a:cubicBezTo>
                <a:lnTo>
                  <a:pt x="111514" y="520390"/>
                </a:lnTo>
                <a:cubicBezTo>
                  <a:pt x="49927" y="520390"/>
                  <a:pt x="0" y="470464"/>
                  <a:pt x="0" y="408876"/>
                </a:cubicBezTo>
                <a:lnTo>
                  <a:pt x="0" y="111514"/>
                </a:lnTo>
                <a:cubicBezTo>
                  <a:pt x="0" y="49968"/>
                  <a:pt x="49968" y="0"/>
                  <a:pt x="111514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1" name="Shape 29"/>
          <p:cNvSpPr/>
          <p:nvPr/>
        </p:nvSpPr>
        <p:spPr>
          <a:xfrm>
            <a:off x="6623824" y="1642949"/>
            <a:ext cx="223024" cy="223024"/>
          </a:xfrm>
          <a:custGeom>
            <a:avLst/>
            <a:gdLst/>
            <a:ahLst/>
            <a:cxnLst/>
            <a:rect l="l" t="t" r="r" b="b"/>
            <a:pathLst>
              <a:path w="223024" h="223024">
                <a:moveTo>
                  <a:pt x="0" y="97573"/>
                </a:moveTo>
                <a:lnTo>
                  <a:pt x="0" y="181207"/>
                </a:lnTo>
                <a:cubicBezTo>
                  <a:pt x="0" y="188917"/>
                  <a:pt x="6229" y="195146"/>
                  <a:pt x="13939" y="195146"/>
                </a:cubicBezTo>
                <a:lnTo>
                  <a:pt x="27878" y="195146"/>
                </a:lnTo>
                <a:lnTo>
                  <a:pt x="27878" y="149845"/>
                </a:lnTo>
                <a:cubicBezTo>
                  <a:pt x="27878" y="144051"/>
                  <a:pt x="32539" y="139390"/>
                  <a:pt x="38332" y="139390"/>
                </a:cubicBezTo>
                <a:cubicBezTo>
                  <a:pt x="44126" y="139390"/>
                  <a:pt x="48787" y="144051"/>
                  <a:pt x="48787" y="149845"/>
                </a:cubicBezTo>
                <a:lnTo>
                  <a:pt x="48787" y="195146"/>
                </a:lnTo>
                <a:lnTo>
                  <a:pt x="76665" y="195146"/>
                </a:lnTo>
                <a:lnTo>
                  <a:pt x="76665" y="149845"/>
                </a:lnTo>
                <a:cubicBezTo>
                  <a:pt x="76665" y="144051"/>
                  <a:pt x="81325" y="139390"/>
                  <a:pt x="87119" y="139390"/>
                </a:cubicBezTo>
                <a:cubicBezTo>
                  <a:pt x="92912" y="139390"/>
                  <a:pt x="97573" y="144051"/>
                  <a:pt x="97573" y="149845"/>
                </a:cubicBezTo>
                <a:lnTo>
                  <a:pt x="97573" y="195146"/>
                </a:lnTo>
                <a:lnTo>
                  <a:pt x="125451" y="195146"/>
                </a:lnTo>
                <a:lnTo>
                  <a:pt x="125451" y="149845"/>
                </a:lnTo>
                <a:cubicBezTo>
                  <a:pt x="125451" y="144051"/>
                  <a:pt x="130112" y="139390"/>
                  <a:pt x="135905" y="139390"/>
                </a:cubicBezTo>
                <a:cubicBezTo>
                  <a:pt x="141699" y="139390"/>
                  <a:pt x="146360" y="144051"/>
                  <a:pt x="146360" y="149845"/>
                </a:cubicBezTo>
                <a:lnTo>
                  <a:pt x="146360" y="195146"/>
                </a:lnTo>
                <a:lnTo>
                  <a:pt x="174238" y="195146"/>
                </a:lnTo>
                <a:lnTo>
                  <a:pt x="174238" y="149845"/>
                </a:lnTo>
                <a:cubicBezTo>
                  <a:pt x="174238" y="144051"/>
                  <a:pt x="178899" y="139390"/>
                  <a:pt x="184692" y="139390"/>
                </a:cubicBezTo>
                <a:cubicBezTo>
                  <a:pt x="190485" y="139390"/>
                  <a:pt x="195146" y="144051"/>
                  <a:pt x="195146" y="149845"/>
                </a:cubicBezTo>
                <a:lnTo>
                  <a:pt x="195146" y="195146"/>
                </a:lnTo>
                <a:lnTo>
                  <a:pt x="209085" y="195146"/>
                </a:lnTo>
                <a:cubicBezTo>
                  <a:pt x="216795" y="195146"/>
                  <a:pt x="223024" y="188917"/>
                  <a:pt x="223024" y="181207"/>
                </a:cubicBezTo>
                <a:lnTo>
                  <a:pt x="223024" y="97573"/>
                </a:lnTo>
                <a:cubicBezTo>
                  <a:pt x="223024" y="89863"/>
                  <a:pt x="216795" y="83634"/>
                  <a:pt x="209085" y="83634"/>
                </a:cubicBezTo>
                <a:lnTo>
                  <a:pt x="195146" y="83634"/>
                </a:lnTo>
                <a:lnTo>
                  <a:pt x="195146" y="69695"/>
                </a:lnTo>
                <a:cubicBezTo>
                  <a:pt x="195146" y="61985"/>
                  <a:pt x="188917" y="55756"/>
                  <a:pt x="181207" y="55756"/>
                </a:cubicBezTo>
                <a:lnTo>
                  <a:pt x="167268" y="55756"/>
                </a:lnTo>
                <a:lnTo>
                  <a:pt x="167268" y="41817"/>
                </a:lnTo>
                <a:cubicBezTo>
                  <a:pt x="167268" y="34107"/>
                  <a:pt x="161039" y="27878"/>
                  <a:pt x="153329" y="27878"/>
                </a:cubicBezTo>
                <a:lnTo>
                  <a:pt x="69695" y="27878"/>
                </a:lnTo>
                <a:cubicBezTo>
                  <a:pt x="61985" y="27878"/>
                  <a:pt x="55756" y="34107"/>
                  <a:pt x="55756" y="41817"/>
                </a:cubicBezTo>
                <a:lnTo>
                  <a:pt x="55756" y="55756"/>
                </a:lnTo>
                <a:lnTo>
                  <a:pt x="41817" y="55756"/>
                </a:lnTo>
                <a:cubicBezTo>
                  <a:pt x="34107" y="55756"/>
                  <a:pt x="27878" y="61985"/>
                  <a:pt x="27878" y="69695"/>
                </a:cubicBezTo>
                <a:lnTo>
                  <a:pt x="27878" y="83634"/>
                </a:lnTo>
                <a:lnTo>
                  <a:pt x="13939" y="83634"/>
                </a:lnTo>
                <a:cubicBezTo>
                  <a:pt x="6229" y="83634"/>
                  <a:pt x="0" y="89863"/>
                  <a:pt x="0" y="9757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2" name="Text 30"/>
          <p:cNvSpPr/>
          <p:nvPr/>
        </p:nvSpPr>
        <p:spPr>
          <a:xfrm>
            <a:off x="7144215" y="1605778"/>
            <a:ext cx="2295293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Protocole IEEE 802.1X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75141" y="2163339"/>
            <a:ext cx="5185317" cy="4832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d'authentification réseau</a:t>
            </a:r>
            <a:r>
              <a:rPr lang="en-US" sz="117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permettant de contrôler l'accès à un réseau filaire ou sans fil.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75141" y="2795242"/>
            <a:ext cx="5110976" cy="2081561"/>
          </a:xfrm>
          <a:custGeom>
            <a:avLst/>
            <a:gdLst/>
            <a:ahLst/>
            <a:cxnLst/>
            <a:rect l="l" t="t" r="r" b="b"/>
            <a:pathLst>
              <a:path w="5110976" h="2081561">
                <a:moveTo>
                  <a:pt x="111509" y="0"/>
                </a:moveTo>
                <a:lnTo>
                  <a:pt x="4999466" y="0"/>
                </a:lnTo>
                <a:cubicBezTo>
                  <a:pt x="5061051" y="0"/>
                  <a:pt x="5110976" y="49924"/>
                  <a:pt x="5110976" y="111509"/>
                </a:cubicBezTo>
                <a:lnTo>
                  <a:pt x="5110976" y="1970052"/>
                </a:lnTo>
                <a:cubicBezTo>
                  <a:pt x="5110976" y="2031637"/>
                  <a:pt x="5061051" y="2081561"/>
                  <a:pt x="4999466" y="2081561"/>
                </a:cubicBezTo>
                <a:lnTo>
                  <a:pt x="111509" y="2081561"/>
                </a:lnTo>
                <a:cubicBezTo>
                  <a:pt x="49924" y="2081561"/>
                  <a:pt x="0" y="2031637"/>
                  <a:pt x="0" y="1970052"/>
                </a:cubicBezTo>
                <a:lnTo>
                  <a:pt x="0" y="111509"/>
                </a:lnTo>
                <a:cubicBezTo>
                  <a:pt x="0" y="49966"/>
                  <a:pt x="49966" y="0"/>
                  <a:pt x="111509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5" name="Text 33"/>
          <p:cNvSpPr/>
          <p:nvPr/>
        </p:nvSpPr>
        <p:spPr>
          <a:xfrm>
            <a:off x="6623824" y="2943925"/>
            <a:ext cx="4887951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Trois composants essentiels :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623824" y="3297047"/>
            <a:ext cx="371707" cy="371707"/>
          </a:xfrm>
          <a:custGeom>
            <a:avLst/>
            <a:gdLst/>
            <a:ahLst/>
            <a:cxnLst/>
            <a:rect l="l" t="t" r="r" b="b"/>
            <a:pathLst>
              <a:path w="371707" h="371707">
                <a:moveTo>
                  <a:pt x="74341" y="0"/>
                </a:moveTo>
                <a:lnTo>
                  <a:pt x="297366" y="0"/>
                </a:lnTo>
                <a:cubicBezTo>
                  <a:pt x="338424" y="0"/>
                  <a:pt x="371707" y="33284"/>
                  <a:pt x="371707" y="74341"/>
                </a:cubicBezTo>
                <a:lnTo>
                  <a:pt x="371707" y="297366"/>
                </a:lnTo>
                <a:cubicBezTo>
                  <a:pt x="371707" y="338424"/>
                  <a:pt x="338424" y="371707"/>
                  <a:pt x="297366" y="371707"/>
                </a:cubicBezTo>
                <a:lnTo>
                  <a:pt x="74341" y="371707"/>
                </a:lnTo>
                <a:cubicBezTo>
                  <a:pt x="33284" y="371707"/>
                  <a:pt x="0" y="338424"/>
                  <a:pt x="0" y="297366"/>
                </a:cubicBezTo>
                <a:lnTo>
                  <a:pt x="0" y="74341"/>
                </a:lnTo>
                <a:cubicBezTo>
                  <a:pt x="0" y="33284"/>
                  <a:pt x="33284" y="0"/>
                  <a:pt x="74341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7" name="Text 35"/>
          <p:cNvSpPr/>
          <p:nvPr/>
        </p:nvSpPr>
        <p:spPr>
          <a:xfrm>
            <a:off x="6591300" y="3297047"/>
            <a:ext cx="436756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107044" y="3278461"/>
            <a:ext cx="1802780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Supplicant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107044" y="3501486"/>
            <a:ext cx="1793488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Poste client demandant l'accès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623824" y="3817437"/>
            <a:ext cx="371707" cy="371707"/>
          </a:xfrm>
          <a:custGeom>
            <a:avLst/>
            <a:gdLst/>
            <a:ahLst/>
            <a:cxnLst/>
            <a:rect l="l" t="t" r="r" b="b"/>
            <a:pathLst>
              <a:path w="371707" h="371707">
                <a:moveTo>
                  <a:pt x="74341" y="0"/>
                </a:moveTo>
                <a:lnTo>
                  <a:pt x="297366" y="0"/>
                </a:lnTo>
                <a:cubicBezTo>
                  <a:pt x="338424" y="0"/>
                  <a:pt x="371707" y="33284"/>
                  <a:pt x="371707" y="74341"/>
                </a:cubicBezTo>
                <a:lnTo>
                  <a:pt x="371707" y="297366"/>
                </a:lnTo>
                <a:cubicBezTo>
                  <a:pt x="371707" y="338424"/>
                  <a:pt x="338424" y="371707"/>
                  <a:pt x="297366" y="371707"/>
                </a:cubicBezTo>
                <a:lnTo>
                  <a:pt x="74341" y="371707"/>
                </a:lnTo>
                <a:cubicBezTo>
                  <a:pt x="33284" y="371707"/>
                  <a:pt x="0" y="338424"/>
                  <a:pt x="0" y="297366"/>
                </a:cubicBezTo>
                <a:lnTo>
                  <a:pt x="0" y="74341"/>
                </a:lnTo>
                <a:cubicBezTo>
                  <a:pt x="0" y="33284"/>
                  <a:pt x="33284" y="0"/>
                  <a:pt x="74341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1" name="Text 39"/>
          <p:cNvSpPr/>
          <p:nvPr/>
        </p:nvSpPr>
        <p:spPr>
          <a:xfrm>
            <a:off x="6591300" y="3817437"/>
            <a:ext cx="436756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107044" y="3798852"/>
            <a:ext cx="1858537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Authenticator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107044" y="4021876"/>
            <a:ext cx="1849244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Équipement réseau (switch, AP)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623824" y="4337827"/>
            <a:ext cx="371707" cy="371707"/>
          </a:xfrm>
          <a:custGeom>
            <a:avLst/>
            <a:gdLst/>
            <a:ahLst/>
            <a:cxnLst/>
            <a:rect l="l" t="t" r="r" b="b"/>
            <a:pathLst>
              <a:path w="371707" h="371707">
                <a:moveTo>
                  <a:pt x="74341" y="0"/>
                </a:moveTo>
                <a:lnTo>
                  <a:pt x="297366" y="0"/>
                </a:lnTo>
                <a:cubicBezTo>
                  <a:pt x="338424" y="0"/>
                  <a:pt x="371707" y="33284"/>
                  <a:pt x="371707" y="74341"/>
                </a:cubicBezTo>
                <a:lnTo>
                  <a:pt x="371707" y="297366"/>
                </a:lnTo>
                <a:cubicBezTo>
                  <a:pt x="371707" y="338424"/>
                  <a:pt x="338424" y="371707"/>
                  <a:pt x="297366" y="371707"/>
                </a:cubicBezTo>
                <a:lnTo>
                  <a:pt x="74341" y="371707"/>
                </a:lnTo>
                <a:cubicBezTo>
                  <a:pt x="33284" y="371707"/>
                  <a:pt x="0" y="338424"/>
                  <a:pt x="0" y="297366"/>
                </a:cubicBezTo>
                <a:lnTo>
                  <a:pt x="0" y="74341"/>
                </a:lnTo>
                <a:cubicBezTo>
                  <a:pt x="0" y="33284"/>
                  <a:pt x="33284" y="0"/>
                  <a:pt x="74341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5" name="Text 43"/>
          <p:cNvSpPr/>
          <p:nvPr/>
        </p:nvSpPr>
        <p:spPr>
          <a:xfrm>
            <a:off x="6591300" y="4337827"/>
            <a:ext cx="436756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107044" y="4319242"/>
            <a:ext cx="1133707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Serveur RADIUS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107044" y="4542266"/>
            <a:ext cx="1124415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Vérifie les identités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75141" y="5025486"/>
            <a:ext cx="5110976" cy="743415"/>
          </a:xfrm>
          <a:custGeom>
            <a:avLst/>
            <a:gdLst/>
            <a:ahLst/>
            <a:cxnLst/>
            <a:rect l="l" t="t" r="r" b="b"/>
            <a:pathLst>
              <a:path w="5110976" h="743415">
                <a:moveTo>
                  <a:pt x="111512" y="0"/>
                </a:moveTo>
                <a:lnTo>
                  <a:pt x="4999463" y="0"/>
                </a:lnTo>
                <a:cubicBezTo>
                  <a:pt x="5061050" y="0"/>
                  <a:pt x="5110976" y="49926"/>
                  <a:pt x="5110976" y="111512"/>
                </a:cubicBezTo>
                <a:lnTo>
                  <a:pt x="5110976" y="631902"/>
                </a:lnTo>
                <a:cubicBezTo>
                  <a:pt x="5110976" y="693489"/>
                  <a:pt x="5061050" y="743415"/>
                  <a:pt x="4999463" y="743415"/>
                </a:cubicBezTo>
                <a:lnTo>
                  <a:pt x="111512" y="743415"/>
                </a:lnTo>
                <a:cubicBezTo>
                  <a:pt x="49926" y="743415"/>
                  <a:pt x="0" y="693489"/>
                  <a:pt x="0" y="631902"/>
                </a:cubicBezTo>
                <a:lnTo>
                  <a:pt x="0" y="111512"/>
                </a:lnTo>
                <a:cubicBezTo>
                  <a:pt x="0" y="49926"/>
                  <a:pt x="49926" y="0"/>
                  <a:pt x="11151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9" name="Shape 47"/>
          <p:cNvSpPr/>
          <p:nvPr/>
        </p:nvSpPr>
        <p:spPr>
          <a:xfrm>
            <a:off x="6660995" y="5203902"/>
            <a:ext cx="111512" cy="148683"/>
          </a:xfrm>
          <a:custGeom>
            <a:avLst/>
            <a:gdLst/>
            <a:ahLst/>
            <a:cxnLst/>
            <a:rect l="l" t="t" r="r" b="b"/>
            <a:pathLst>
              <a:path w="111512" h="148683">
                <a:moveTo>
                  <a:pt x="37171" y="27878"/>
                </a:moveTo>
                <a:lnTo>
                  <a:pt x="37171" y="46463"/>
                </a:lnTo>
                <a:lnTo>
                  <a:pt x="74341" y="46463"/>
                </a:lnTo>
                <a:lnTo>
                  <a:pt x="74341" y="27878"/>
                </a:lnTo>
                <a:cubicBezTo>
                  <a:pt x="74341" y="17627"/>
                  <a:pt x="66007" y="9293"/>
                  <a:pt x="55756" y="9293"/>
                </a:cubicBezTo>
                <a:cubicBezTo>
                  <a:pt x="45505" y="9293"/>
                  <a:pt x="37171" y="17627"/>
                  <a:pt x="37171" y="27878"/>
                </a:cubicBezTo>
                <a:close/>
                <a:moveTo>
                  <a:pt x="18585" y="46463"/>
                </a:moveTo>
                <a:lnTo>
                  <a:pt x="18585" y="27878"/>
                </a:lnTo>
                <a:cubicBezTo>
                  <a:pt x="18585" y="7347"/>
                  <a:pt x="35225" y="-9293"/>
                  <a:pt x="55756" y="-9293"/>
                </a:cubicBezTo>
                <a:cubicBezTo>
                  <a:pt x="76287" y="-9293"/>
                  <a:pt x="92927" y="7347"/>
                  <a:pt x="92927" y="27878"/>
                </a:cubicBezTo>
                <a:lnTo>
                  <a:pt x="92927" y="46463"/>
                </a:lnTo>
                <a:cubicBezTo>
                  <a:pt x="103178" y="46463"/>
                  <a:pt x="111512" y="54798"/>
                  <a:pt x="111512" y="65049"/>
                </a:cubicBezTo>
                <a:lnTo>
                  <a:pt x="111512" y="130098"/>
                </a:lnTo>
                <a:cubicBezTo>
                  <a:pt x="111512" y="140349"/>
                  <a:pt x="103178" y="148683"/>
                  <a:pt x="92927" y="148683"/>
                </a:cubicBezTo>
                <a:lnTo>
                  <a:pt x="18585" y="148683"/>
                </a:lnTo>
                <a:cubicBezTo>
                  <a:pt x="8334" y="148683"/>
                  <a:pt x="0" y="140349"/>
                  <a:pt x="0" y="130098"/>
                </a:cubicBezTo>
                <a:lnTo>
                  <a:pt x="0" y="65049"/>
                </a:lnTo>
                <a:cubicBezTo>
                  <a:pt x="0" y="54798"/>
                  <a:pt x="8334" y="46463"/>
                  <a:pt x="18585" y="464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0" name="Text 48"/>
          <p:cNvSpPr/>
          <p:nvPr/>
        </p:nvSpPr>
        <p:spPr>
          <a:xfrm>
            <a:off x="6864074" y="5174169"/>
            <a:ext cx="4647701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L'accès n'est accordé qu'après authentification réussie</a:t>
            </a:r>
            <a:r>
              <a:rPr lang="en-US" sz="117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garantissant une sécurité renforcée.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472" y="342472"/>
            <a:ext cx="11575551" cy="205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9" b="1" kern="0" spc="108" dirty="0">
                <a:solidFill>
                  <a:srgbClr val="0071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 •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2472" y="616449"/>
            <a:ext cx="11661169" cy="342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2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Technique: RADIUS, LDAP et Active Directory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5897" y="1167829"/>
            <a:ext cx="7113142" cy="1753456"/>
          </a:xfrm>
          <a:custGeom>
            <a:avLst/>
            <a:gdLst/>
            <a:ahLst/>
            <a:cxnLst/>
            <a:rect l="l" t="t" r="r" b="b"/>
            <a:pathLst>
              <a:path w="7113142" h="1753456">
                <a:moveTo>
                  <a:pt x="136998" y="0"/>
                </a:moveTo>
                <a:lnTo>
                  <a:pt x="6976144" y="0"/>
                </a:lnTo>
                <a:cubicBezTo>
                  <a:pt x="7051806" y="0"/>
                  <a:pt x="7113142" y="61336"/>
                  <a:pt x="7113142" y="136998"/>
                </a:cubicBezTo>
                <a:lnTo>
                  <a:pt x="7113142" y="1616459"/>
                </a:lnTo>
                <a:cubicBezTo>
                  <a:pt x="7113142" y="1692120"/>
                  <a:pt x="7051806" y="1753456"/>
                  <a:pt x="6976144" y="1753456"/>
                </a:cubicBezTo>
                <a:lnTo>
                  <a:pt x="136998" y="1753456"/>
                </a:lnTo>
                <a:cubicBezTo>
                  <a:pt x="61387" y="1753456"/>
                  <a:pt x="0" y="1692070"/>
                  <a:pt x="0" y="1616459"/>
                </a:cubicBezTo>
                <a:lnTo>
                  <a:pt x="0" y="136998"/>
                </a:lnTo>
                <a:cubicBezTo>
                  <a:pt x="0" y="61387"/>
                  <a:pt x="61387" y="0"/>
                  <a:pt x="13699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5685" dist="856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5" name="Shape 3"/>
          <p:cNvSpPr/>
          <p:nvPr/>
        </p:nvSpPr>
        <p:spPr>
          <a:xfrm>
            <a:off x="554805" y="1376740"/>
            <a:ext cx="479461" cy="479461"/>
          </a:xfrm>
          <a:custGeom>
            <a:avLst/>
            <a:gdLst/>
            <a:ahLst/>
            <a:cxnLst/>
            <a:rect l="l" t="t" r="r" b="b"/>
            <a:pathLst>
              <a:path w="479461" h="479461">
                <a:moveTo>
                  <a:pt x="102744" y="0"/>
                </a:moveTo>
                <a:lnTo>
                  <a:pt x="376717" y="0"/>
                </a:lnTo>
                <a:cubicBezTo>
                  <a:pt x="433423" y="0"/>
                  <a:pt x="479461" y="46038"/>
                  <a:pt x="479461" y="102744"/>
                </a:cubicBezTo>
                <a:lnTo>
                  <a:pt x="479461" y="376717"/>
                </a:lnTo>
                <a:cubicBezTo>
                  <a:pt x="479461" y="433423"/>
                  <a:pt x="433423" y="479461"/>
                  <a:pt x="376717" y="479461"/>
                </a:cubicBezTo>
                <a:lnTo>
                  <a:pt x="102744" y="479461"/>
                </a:lnTo>
                <a:cubicBezTo>
                  <a:pt x="46038" y="479461"/>
                  <a:pt x="0" y="433423"/>
                  <a:pt x="0" y="376717"/>
                </a:cubicBezTo>
                <a:lnTo>
                  <a:pt x="0" y="102744"/>
                </a:lnTo>
                <a:cubicBezTo>
                  <a:pt x="0" y="46038"/>
                  <a:pt x="46038" y="0"/>
                  <a:pt x="102744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704636" y="1513728"/>
            <a:ext cx="179798" cy="205483"/>
          </a:xfrm>
          <a:custGeom>
            <a:avLst/>
            <a:gdLst/>
            <a:ahLst/>
            <a:cxnLst/>
            <a:rect l="l" t="t" r="r" b="b"/>
            <a:pathLst>
              <a:path w="179798" h="205483">
                <a:moveTo>
                  <a:pt x="25685" y="12843"/>
                </a:moveTo>
                <a:cubicBezTo>
                  <a:pt x="11518" y="12843"/>
                  <a:pt x="0" y="24361"/>
                  <a:pt x="0" y="38528"/>
                </a:cubicBezTo>
                <a:lnTo>
                  <a:pt x="0" y="64213"/>
                </a:lnTo>
                <a:cubicBezTo>
                  <a:pt x="0" y="78381"/>
                  <a:pt x="11518" y="89899"/>
                  <a:pt x="25685" y="89899"/>
                </a:cubicBezTo>
                <a:lnTo>
                  <a:pt x="154112" y="89899"/>
                </a:lnTo>
                <a:cubicBezTo>
                  <a:pt x="168279" y="89899"/>
                  <a:pt x="179798" y="78381"/>
                  <a:pt x="179798" y="64213"/>
                </a:cubicBezTo>
                <a:lnTo>
                  <a:pt x="179798" y="38528"/>
                </a:lnTo>
                <a:cubicBezTo>
                  <a:pt x="179798" y="24361"/>
                  <a:pt x="168279" y="12843"/>
                  <a:pt x="154112" y="12843"/>
                </a:cubicBezTo>
                <a:lnTo>
                  <a:pt x="25685" y="12843"/>
                </a:lnTo>
                <a:close/>
                <a:moveTo>
                  <a:pt x="112374" y="41739"/>
                </a:moveTo>
                <a:cubicBezTo>
                  <a:pt x="117690" y="41739"/>
                  <a:pt x="122006" y="46055"/>
                  <a:pt x="122006" y="51371"/>
                </a:cubicBezTo>
                <a:cubicBezTo>
                  <a:pt x="122006" y="56687"/>
                  <a:pt x="117690" y="61003"/>
                  <a:pt x="112374" y="61003"/>
                </a:cubicBezTo>
                <a:cubicBezTo>
                  <a:pt x="107058" y="61003"/>
                  <a:pt x="102742" y="56687"/>
                  <a:pt x="102742" y="51371"/>
                </a:cubicBezTo>
                <a:cubicBezTo>
                  <a:pt x="102742" y="46055"/>
                  <a:pt x="107058" y="41739"/>
                  <a:pt x="112374" y="41739"/>
                </a:cubicBezTo>
                <a:close/>
                <a:moveTo>
                  <a:pt x="134848" y="51371"/>
                </a:moveTo>
                <a:cubicBezTo>
                  <a:pt x="134848" y="46055"/>
                  <a:pt x="139164" y="41739"/>
                  <a:pt x="144480" y="41739"/>
                </a:cubicBezTo>
                <a:cubicBezTo>
                  <a:pt x="149796" y="41739"/>
                  <a:pt x="154112" y="46055"/>
                  <a:pt x="154112" y="51371"/>
                </a:cubicBezTo>
                <a:cubicBezTo>
                  <a:pt x="154112" y="56687"/>
                  <a:pt x="149796" y="61003"/>
                  <a:pt x="144480" y="61003"/>
                </a:cubicBezTo>
                <a:cubicBezTo>
                  <a:pt x="139164" y="61003"/>
                  <a:pt x="134848" y="56687"/>
                  <a:pt x="134848" y="51371"/>
                </a:cubicBezTo>
                <a:close/>
                <a:moveTo>
                  <a:pt x="25685" y="115584"/>
                </a:moveTo>
                <a:cubicBezTo>
                  <a:pt x="11518" y="115584"/>
                  <a:pt x="0" y="127103"/>
                  <a:pt x="0" y="141270"/>
                </a:cubicBezTo>
                <a:lnTo>
                  <a:pt x="0" y="166955"/>
                </a:lnTo>
                <a:cubicBezTo>
                  <a:pt x="0" y="181122"/>
                  <a:pt x="11518" y="192640"/>
                  <a:pt x="25685" y="192640"/>
                </a:cubicBezTo>
                <a:lnTo>
                  <a:pt x="154112" y="192640"/>
                </a:lnTo>
                <a:cubicBezTo>
                  <a:pt x="168279" y="192640"/>
                  <a:pt x="179798" y="181122"/>
                  <a:pt x="179798" y="166955"/>
                </a:cubicBezTo>
                <a:lnTo>
                  <a:pt x="179798" y="141270"/>
                </a:lnTo>
                <a:cubicBezTo>
                  <a:pt x="179798" y="127103"/>
                  <a:pt x="168279" y="115584"/>
                  <a:pt x="154112" y="115584"/>
                </a:cubicBezTo>
                <a:lnTo>
                  <a:pt x="25685" y="115584"/>
                </a:lnTo>
                <a:close/>
                <a:moveTo>
                  <a:pt x="112374" y="144480"/>
                </a:moveTo>
                <a:cubicBezTo>
                  <a:pt x="117690" y="144480"/>
                  <a:pt x="122006" y="148796"/>
                  <a:pt x="122006" y="154112"/>
                </a:cubicBezTo>
                <a:cubicBezTo>
                  <a:pt x="122006" y="159428"/>
                  <a:pt x="117690" y="163744"/>
                  <a:pt x="112374" y="163744"/>
                </a:cubicBezTo>
                <a:cubicBezTo>
                  <a:pt x="107058" y="163744"/>
                  <a:pt x="102742" y="159428"/>
                  <a:pt x="102742" y="154112"/>
                </a:cubicBezTo>
                <a:cubicBezTo>
                  <a:pt x="102742" y="148796"/>
                  <a:pt x="107058" y="144480"/>
                  <a:pt x="112374" y="144480"/>
                </a:cubicBezTo>
                <a:close/>
                <a:moveTo>
                  <a:pt x="134848" y="154112"/>
                </a:moveTo>
                <a:cubicBezTo>
                  <a:pt x="134848" y="148796"/>
                  <a:pt x="139164" y="144480"/>
                  <a:pt x="144480" y="144480"/>
                </a:cubicBezTo>
                <a:cubicBezTo>
                  <a:pt x="149796" y="144480"/>
                  <a:pt x="154112" y="148796"/>
                  <a:pt x="154112" y="154112"/>
                </a:cubicBezTo>
                <a:cubicBezTo>
                  <a:pt x="154112" y="159428"/>
                  <a:pt x="149796" y="163744"/>
                  <a:pt x="144480" y="163744"/>
                </a:cubicBezTo>
                <a:cubicBezTo>
                  <a:pt x="139164" y="163744"/>
                  <a:pt x="134848" y="159428"/>
                  <a:pt x="134848" y="15411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1171254" y="1479481"/>
            <a:ext cx="839056" cy="273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8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RADIUS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4805" y="1993189"/>
            <a:ext cx="6763820" cy="44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9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Remote Authentication Dial-In User Service</a:t>
            </a:r>
            <a:r>
              <a:rPr lang="en-US" sz="1079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: Protocole d'authentification centralisée utilisé pour vérifier les identités des utilisateurs et autoriser l'accès réseau.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1928" y="2566829"/>
            <a:ext cx="119865" cy="119865"/>
          </a:xfrm>
          <a:custGeom>
            <a:avLst/>
            <a:gdLst/>
            <a:ahLst/>
            <a:cxnLst/>
            <a:rect l="l" t="t" r="r" b="b"/>
            <a:pathLst>
              <a:path w="119865" h="119865">
                <a:moveTo>
                  <a:pt x="59933" y="119865"/>
                </a:moveTo>
                <a:cubicBezTo>
                  <a:pt x="93010" y="119865"/>
                  <a:pt x="119865" y="93010"/>
                  <a:pt x="119865" y="59933"/>
                </a:cubicBezTo>
                <a:cubicBezTo>
                  <a:pt x="119865" y="26855"/>
                  <a:pt x="93010" y="0"/>
                  <a:pt x="59933" y="0"/>
                </a:cubicBezTo>
                <a:cubicBezTo>
                  <a:pt x="26855" y="0"/>
                  <a:pt x="0" y="26855"/>
                  <a:pt x="0" y="59933"/>
                </a:cubicBezTo>
                <a:cubicBezTo>
                  <a:pt x="0" y="93010"/>
                  <a:pt x="26855" y="119865"/>
                  <a:pt x="59933" y="119865"/>
                </a:cubicBezTo>
                <a:close/>
                <a:moveTo>
                  <a:pt x="79692" y="49796"/>
                </a:moveTo>
                <a:lnTo>
                  <a:pt x="60963" y="79762"/>
                </a:lnTo>
                <a:cubicBezTo>
                  <a:pt x="59979" y="81330"/>
                  <a:pt x="58294" y="82314"/>
                  <a:pt x="56444" y="82407"/>
                </a:cubicBezTo>
                <a:cubicBezTo>
                  <a:pt x="54595" y="82501"/>
                  <a:pt x="52816" y="81658"/>
                  <a:pt x="51715" y="80160"/>
                </a:cubicBezTo>
                <a:lnTo>
                  <a:pt x="40478" y="65177"/>
                </a:lnTo>
                <a:cubicBezTo>
                  <a:pt x="38605" y="62695"/>
                  <a:pt x="39120" y="59183"/>
                  <a:pt x="41602" y="57311"/>
                </a:cubicBezTo>
                <a:cubicBezTo>
                  <a:pt x="44083" y="55438"/>
                  <a:pt x="47595" y="55953"/>
                  <a:pt x="49468" y="58434"/>
                </a:cubicBezTo>
                <a:lnTo>
                  <a:pt x="55789" y="66862"/>
                </a:lnTo>
                <a:lnTo>
                  <a:pt x="70163" y="43849"/>
                </a:lnTo>
                <a:cubicBezTo>
                  <a:pt x="71802" y="41227"/>
                  <a:pt x="75267" y="40408"/>
                  <a:pt x="77912" y="42070"/>
                </a:cubicBezTo>
                <a:cubicBezTo>
                  <a:pt x="80558" y="43732"/>
                  <a:pt x="81354" y="47173"/>
                  <a:pt x="79692" y="49819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Text 8"/>
          <p:cNvSpPr/>
          <p:nvPr/>
        </p:nvSpPr>
        <p:spPr>
          <a:xfrm>
            <a:off x="773130" y="2541144"/>
            <a:ext cx="2628472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Généralement connecté à un annuaire (AD, LDAP)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45897" y="3133619"/>
            <a:ext cx="7113142" cy="1530849"/>
          </a:xfrm>
          <a:custGeom>
            <a:avLst/>
            <a:gdLst/>
            <a:ahLst/>
            <a:cxnLst/>
            <a:rect l="l" t="t" r="r" b="b"/>
            <a:pathLst>
              <a:path w="7113142" h="1530849">
                <a:moveTo>
                  <a:pt x="136996" y="0"/>
                </a:moveTo>
                <a:lnTo>
                  <a:pt x="6976146" y="0"/>
                </a:lnTo>
                <a:cubicBezTo>
                  <a:pt x="7051807" y="0"/>
                  <a:pt x="7113142" y="61335"/>
                  <a:pt x="7113142" y="136996"/>
                </a:cubicBezTo>
                <a:lnTo>
                  <a:pt x="7113142" y="1393854"/>
                </a:lnTo>
                <a:cubicBezTo>
                  <a:pt x="7113142" y="1469514"/>
                  <a:pt x="7051807" y="1530849"/>
                  <a:pt x="6976146" y="1530849"/>
                </a:cubicBezTo>
                <a:lnTo>
                  <a:pt x="136996" y="1530849"/>
                </a:lnTo>
                <a:cubicBezTo>
                  <a:pt x="61386" y="1530849"/>
                  <a:pt x="0" y="1469464"/>
                  <a:pt x="0" y="1393854"/>
                </a:cubicBezTo>
                <a:lnTo>
                  <a:pt x="0" y="136996"/>
                </a:lnTo>
                <a:cubicBezTo>
                  <a:pt x="0" y="61386"/>
                  <a:pt x="61386" y="0"/>
                  <a:pt x="13699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5685" dist="856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2" name="Shape 10"/>
          <p:cNvSpPr/>
          <p:nvPr/>
        </p:nvSpPr>
        <p:spPr>
          <a:xfrm>
            <a:off x="554805" y="3342525"/>
            <a:ext cx="479461" cy="479461"/>
          </a:xfrm>
          <a:custGeom>
            <a:avLst/>
            <a:gdLst/>
            <a:ahLst/>
            <a:cxnLst/>
            <a:rect l="l" t="t" r="r" b="b"/>
            <a:pathLst>
              <a:path w="479461" h="479461">
                <a:moveTo>
                  <a:pt x="102744" y="0"/>
                </a:moveTo>
                <a:lnTo>
                  <a:pt x="376717" y="0"/>
                </a:lnTo>
                <a:cubicBezTo>
                  <a:pt x="433423" y="0"/>
                  <a:pt x="479461" y="46038"/>
                  <a:pt x="479461" y="102744"/>
                </a:cubicBezTo>
                <a:lnTo>
                  <a:pt x="479461" y="376717"/>
                </a:lnTo>
                <a:cubicBezTo>
                  <a:pt x="479461" y="433423"/>
                  <a:pt x="433423" y="479461"/>
                  <a:pt x="376717" y="479461"/>
                </a:cubicBezTo>
                <a:lnTo>
                  <a:pt x="102744" y="479461"/>
                </a:lnTo>
                <a:cubicBezTo>
                  <a:pt x="46038" y="479461"/>
                  <a:pt x="0" y="433423"/>
                  <a:pt x="0" y="376717"/>
                </a:cubicBezTo>
                <a:lnTo>
                  <a:pt x="0" y="102744"/>
                </a:lnTo>
                <a:cubicBezTo>
                  <a:pt x="0" y="46038"/>
                  <a:pt x="46038" y="0"/>
                  <a:pt x="102744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3" name="Shape 11"/>
          <p:cNvSpPr/>
          <p:nvPr/>
        </p:nvSpPr>
        <p:spPr>
          <a:xfrm>
            <a:off x="691793" y="3479514"/>
            <a:ext cx="205483" cy="205483"/>
          </a:xfrm>
          <a:custGeom>
            <a:avLst/>
            <a:gdLst/>
            <a:ahLst/>
            <a:cxnLst/>
            <a:rect l="l" t="t" r="r" b="b"/>
            <a:pathLst>
              <a:path w="205483" h="205483">
                <a:moveTo>
                  <a:pt x="38528" y="0"/>
                </a:moveTo>
                <a:cubicBezTo>
                  <a:pt x="24361" y="0"/>
                  <a:pt x="12843" y="11518"/>
                  <a:pt x="12843" y="25685"/>
                </a:cubicBezTo>
                <a:lnTo>
                  <a:pt x="12843" y="179798"/>
                </a:lnTo>
                <a:cubicBezTo>
                  <a:pt x="12843" y="193965"/>
                  <a:pt x="24361" y="205483"/>
                  <a:pt x="38528" y="205483"/>
                </a:cubicBezTo>
                <a:lnTo>
                  <a:pt x="154112" y="205483"/>
                </a:lnTo>
                <a:cubicBezTo>
                  <a:pt x="168279" y="205483"/>
                  <a:pt x="179798" y="193965"/>
                  <a:pt x="179798" y="179798"/>
                </a:cubicBezTo>
                <a:lnTo>
                  <a:pt x="179798" y="25685"/>
                </a:lnTo>
                <a:cubicBezTo>
                  <a:pt x="179798" y="11518"/>
                  <a:pt x="168279" y="0"/>
                  <a:pt x="154112" y="0"/>
                </a:cubicBezTo>
                <a:lnTo>
                  <a:pt x="38528" y="0"/>
                </a:lnTo>
                <a:close/>
                <a:moveTo>
                  <a:pt x="83478" y="115584"/>
                </a:moveTo>
                <a:lnTo>
                  <a:pt x="109163" y="115584"/>
                </a:lnTo>
                <a:cubicBezTo>
                  <a:pt x="126902" y="115584"/>
                  <a:pt x="141270" y="129952"/>
                  <a:pt x="141270" y="147691"/>
                </a:cubicBezTo>
                <a:cubicBezTo>
                  <a:pt x="141270" y="151223"/>
                  <a:pt x="138380" y="154112"/>
                  <a:pt x="134848" y="154112"/>
                </a:cubicBezTo>
                <a:lnTo>
                  <a:pt x="57792" y="154112"/>
                </a:lnTo>
                <a:cubicBezTo>
                  <a:pt x="54260" y="154112"/>
                  <a:pt x="51371" y="151223"/>
                  <a:pt x="51371" y="147691"/>
                </a:cubicBezTo>
                <a:cubicBezTo>
                  <a:pt x="51371" y="129952"/>
                  <a:pt x="65739" y="115584"/>
                  <a:pt x="83478" y="115584"/>
                </a:cubicBezTo>
                <a:close/>
                <a:moveTo>
                  <a:pt x="73846" y="77056"/>
                </a:moveTo>
                <a:cubicBezTo>
                  <a:pt x="73846" y="64652"/>
                  <a:pt x="83916" y="54581"/>
                  <a:pt x="96320" y="54581"/>
                </a:cubicBezTo>
                <a:cubicBezTo>
                  <a:pt x="108724" y="54581"/>
                  <a:pt x="118795" y="64652"/>
                  <a:pt x="118795" y="77056"/>
                </a:cubicBezTo>
                <a:cubicBezTo>
                  <a:pt x="118795" y="89460"/>
                  <a:pt x="108724" y="99531"/>
                  <a:pt x="96320" y="99531"/>
                </a:cubicBezTo>
                <a:cubicBezTo>
                  <a:pt x="83916" y="99531"/>
                  <a:pt x="73846" y="89460"/>
                  <a:pt x="73846" y="77056"/>
                </a:cubicBezTo>
                <a:close/>
                <a:moveTo>
                  <a:pt x="205483" y="32107"/>
                </a:moveTo>
                <a:cubicBezTo>
                  <a:pt x="205483" y="28575"/>
                  <a:pt x="202594" y="25685"/>
                  <a:pt x="199062" y="25685"/>
                </a:cubicBezTo>
                <a:cubicBezTo>
                  <a:pt x="195530" y="25685"/>
                  <a:pt x="192640" y="28575"/>
                  <a:pt x="192640" y="32107"/>
                </a:cubicBezTo>
                <a:lnTo>
                  <a:pt x="192640" y="57792"/>
                </a:lnTo>
                <a:cubicBezTo>
                  <a:pt x="192640" y="61324"/>
                  <a:pt x="195530" y="64213"/>
                  <a:pt x="199062" y="64213"/>
                </a:cubicBezTo>
                <a:cubicBezTo>
                  <a:pt x="202594" y="64213"/>
                  <a:pt x="205483" y="61324"/>
                  <a:pt x="205483" y="57792"/>
                </a:cubicBezTo>
                <a:lnTo>
                  <a:pt x="205483" y="32107"/>
                </a:lnTo>
                <a:close/>
                <a:moveTo>
                  <a:pt x="205483" y="83478"/>
                </a:moveTo>
                <a:cubicBezTo>
                  <a:pt x="205483" y="79946"/>
                  <a:pt x="202594" y="77056"/>
                  <a:pt x="199062" y="77056"/>
                </a:cubicBezTo>
                <a:cubicBezTo>
                  <a:pt x="195530" y="77056"/>
                  <a:pt x="192640" y="79946"/>
                  <a:pt x="192640" y="83478"/>
                </a:cubicBezTo>
                <a:lnTo>
                  <a:pt x="192640" y="109163"/>
                </a:lnTo>
                <a:cubicBezTo>
                  <a:pt x="192640" y="112695"/>
                  <a:pt x="195530" y="115584"/>
                  <a:pt x="199062" y="115584"/>
                </a:cubicBezTo>
                <a:cubicBezTo>
                  <a:pt x="202594" y="115584"/>
                  <a:pt x="205483" y="112695"/>
                  <a:pt x="205483" y="109163"/>
                </a:cubicBezTo>
                <a:lnTo>
                  <a:pt x="205483" y="83478"/>
                </a:lnTo>
                <a:close/>
                <a:moveTo>
                  <a:pt x="199062" y="128427"/>
                </a:moveTo>
                <a:cubicBezTo>
                  <a:pt x="195530" y="128427"/>
                  <a:pt x="192640" y="131317"/>
                  <a:pt x="192640" y="134848"/>
                </a:cubicBezTo>
                <a:lnTo>
                  <a:pt x="192640" y="160534"/>
                </a:lnTo>
                <a:cubicBezTo>
                  <a:pt x="192640" y="164065"/>
                  <a:pt x="195530" y="166955"/>
                  <a:pt x="199062" y="166955"/>
                </a:cubicBezTo>
                <a:cubicBezTo>
                  <a:pt x="202594" y="166955"/>
                  <a:pt x="205483" y="164065"/>
                  <a:pt x="205483" y="160534"/>
                </a:cubicBezTo>
                <a:lnTo>
                  <a:pt x="205483" y="134848"/>
                </a:lnTo>
                <a:cubicBezTo>
                  <a:pt x="205483" y="131317"/>
                  <a:pt x="202594" y="128427"/>
                  <a:pt x="199062" y="12842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4" name="Text 12"/>
          <p:cNvSpPr/>
          <p:nvPr/>
        </p:nvSpPr>
        <p:spPr>
          <a:xfrm>
            <a:off x="1171254" y="3445267"/>
            <a:ext cx="625011" cy="273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8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LDAP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4805" y="3958974"/>
            <a:ext cx="6763820" cy="222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9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Lightweight Directory Access Protocol</a:t>
            </a:r>
            <a:r>
              <a:rPr lang="en-US" sz="1079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: Protocole standard pour accéder et interroger les services d'annuaire.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1928" y="4310008"/>
            <a:ext cx="119865" cy="119865"/>
          </a:xfrm>
          <a:custGeom>
            <a:avLst/>
            <a:gdLst/>
            <a:ahLst/>
            <a:cxnLst/>
            <a:rect l="l" t="t" r="r" b="b"/>
            <a:pathLst>
              <a:path w="119865" h="119865">
                <a:moveTo>
                  <a:pt x="59933" y="119865"/>
                </a:moveTo>
                <a:cubicBezTo>
                  <a:pt x="93010" y="119865"/>
                  <a:pt x="119865" y="93010"/>
                  <a:pt x="119865" y="59933"/>
                </a:cubicBezTo>
                <a:cubicBezTo>
                  <a:pt x="119865" y="26855"/>
                  <a:pt x="93010" y="0"/>
                  <a:pt x="59933" y="0"/>
                </a:cubicBezTo>
                <a:cubicBezTo>
                  <a:pt x="26855" y="0"/>
                  <a:pt x="0" y="26855"/>
                  <a:pt x="0" y="59933"/>
                </a:cubicBezTo>
                <a:cubicBezTo>
                  <a:pt x="0" y="93010"/>
                  <a:pt x="26855" y="119865"/>
                  <a:pt x="59933" y="119865"/>
                </a:cubicBezTo>
                <a:close/>
                <a:moveTo>
                  <a:pt x="79692" y="49796"/>
                </a:moveTo>
                <a:lnTo>
                  <a:pt x="60963" y="79762"/>
                </a:lnTo>
                <a:cubicBezTo>
                  <a:pt x="59979" y="81330"/>
                  <a:pt x="58294" y="82314"/>
                  <a:pt x="56444" y="82407"/>
                </a:cubicBezTo>
                <a:cubicBezTo>
                  <a:pt x="54595" y="82501"/>
                  <a:pt x="52816" y="81658"/>
                  <a:pt x="51715" y="80160"/>
                </a:cubicBezTo>
                <a:lnTo>
                  <a:pt x="40478" y="65177"/>
                </a:lnTo>
                <a:cubicBezTo>
                  <a:pt x="38605" y="62695"/>
                  <a:pt x="39120" y="59183"/>
                  <a:pt x="41602" y="57311"/>
                </a:cubicBezTo>
                <a:cubicBezTo>
                  <a:pt x="44083" y="55438"/>
                  <a:pt x="47595" y="55953"/>
                  <a:pt x="49468" y="58434"/>
                </a:cubicBezTo>
                <a:lnTo>
                  <a:pt x="55789" y="66862"/>
                </a:lnTo>
                <a:lnTo>
                  <a:pt x="70163" y="43849"/>
                </a:lnTo>
                <a:cubicBezTo>
                  <a:pt x="71802" y="41227"/>
                  <a:pt x="75267" y="40408"/>
                  <a:pt x="77912" y="42070"/>
                </a:cubicBezTo>
                <a:cubicBezTo>
                  <a:pt x="80558" y="43732"/>
                  <a:pt x="81354" y="47173"/>
                  <a:pt x="79692" y="49819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7" name="Text 15"/>
          <p:cNvSpPr/>
          <p:nvPr/>
        </p:nvSpPr>
        <p:spPr>
          <a:xfrm>
            <a:off x="773130" y="4284323"/>
            <a:ext cx="3039438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Permet l'intégration entre PacketFence et Active Directory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45897" y="4876802"/>
            <a:ext cx="7113142" cy="1530849"/>
          </a:xfrm>
          <a:custGeom>
            <a:avLst/>
            <a:gdLst/>
            <a:ahLst/>
            <a:cxnLst/>
            <a:rect l="l" t="t" r="r" b="b"/>
            <a:pathLst>
              <a:path w="7113142" h="1530849">
                <a:moveTo>
                  <a:pt x="136996" y="0"/>
                </a:moveTo>
                <a:lnTo>
                  <a:pt x="6976146" y="0"/>
                </a:lnTo>
                <a:cubicBezTo>
                  <a:pt x="7051807" y="0"/>
                  <a:pt x="7113142" y="61335"/>
                  <a:pt x="7113142" y="136996"/>
                </a:cubicBezTo>
                <a:lnTo>
                  <a:pt x="7113142" y="1393854"/>
                </a:lnTo>
                <a:cubicBezTo>
                  <a:pt x="7113142" y="1469514"/>
                  <a:pt x="7051807" y="1530849"/>
                  <a:pt x="6976146" y="1530849"/>
                </a:cubicBezTo>
                <a:lnTo>
                  <a:pt x="136996" y="1530849"/>
                </a:lnTo>
                <a:cubicBezTo>
                  <a:pt x="61386" y="1530849"/>
                  <a:pt x="0" y="1469464"/>
                  <a:pt x="0" y="1393854"/>
                </a:cubicBezTo>
                <a:lnTo>
                  <a:pt x="0" y="136996"/>
                </a:lnTo>
                <a:cubicBezTo>
                  <a:pt x="0" y="61386"/>
                  <a:pt x="61386" y="0"/>
                  <a:pt x="13699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5685" dist="856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19" name="Shape 17"/>
          <p:cNvSpPr/>
          <p:nvPr/>
        </p:nvSpPr>
        <p:spPr>
          <a:xfrm>
            <a:off x="554805" y="5085708"/>
            <a:ext cx="479461" cy="479461"/>
          </a:xfrm>
          <a:custGeom>
            <a:avLst/>
            <a:gdLst/>
            <a:ahLst/>
            <a:cxnLst/>
            <a:rect l="l" t="t" r="r" b="b"/>
            <a:pathLst>
              <a:path w="479461" h="479461">
                <a:moveTo>
                  <a:pt x="102744" y="0"/>
                </a:moveTo>
                <a:lnTo>
                  <a:pt x="376717" y="0"/>
                </a:lnTo>
                <a:cubicBezTo>
                  <a:pt x="433423" y="0"/>
                  <a:pt x="479461" y="46038"/>
                  <a:pt x="479461" y="102744"/>
                </a:cubicBezTo>
                <a:lnTo>
                  <a:pt x="479461" y="376717"/>
                </a:lnTo>
                <a:cubicBezTo>
                  <a:pt x="479461" y="433423"/>
                  <a:pt x="433423" y="479461"/>
                  <a:pt x="376717" y="479461"/>
                </a:cubicBezTo>
                <a:lnTo>
                  <a:pt x="102744" y="479461"/>
                </a:lnTo>
                <a:cubicBezTo>
                  <a:pt x="46038" y="479461"/>
                  <a:pt x="0" y="433423"/>
                  <a:pt x="0" y="376717"/>
                </a:cubicBezTo>
                <a:lnTo>
                  <a:pt x="0" y="102744"/>
                </a:lnTo>
                <a:cubicBezTo>
                  <a:pt x="0" y="46038"/>
                  <a:pt x="46038" y="0"/>
                  <a:pt x="102744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Shape 18"/>
          <p:cNvSpPr/>
          <p:nvPr/>
        </p:nvSpPr>
        <p:spPr>
          <a:xfrm>
            <a:off x="666108" y="5222697"/>
            <a:ext cx="256854" cy="205483"/>
          </a:xfrm>
          <a:custGeom>
            <a:avLst/>
            <a:gdLst/>
            <a:ahLst/>
            <a:cxnLst/>
            <a:rect l="l" t="t" r="r" b="b"/>
            <a:pathLst>
              <a:path w="256854" h="205483">
                <a:moveTo>
                  <a:pt x="128427" y="6421"/>
                </a:moveTo>
                <a:cubicBezTo>
                  <a:pt x="151463" y="6421"/>
                  <a:pt x="170166" y="25124"/>
                  <a:pt x="170166" y="48160"/>
                </a:cubicBezTo>
                <a:cubicBezTo>
                  <a:pt x="170166" y="71196"/>
                  <a:pt x="151463" y="89899"/>
                  <a:pt x="128427" y="89899"/>
                </a:cubicBezTo>
                <a:cubicBezTo>
                  <a:pt x="105391" y="89899"/>
                  <a:pt x="86688" y="71196"/>
                  <a:pt x="86688" y="48160"/>
                </a:cubicBezTo>
                <a:cubicBezTo>
                  <a:pt x="86688" y="25124"/>
                  <a:pt x="105391" y="6421"/>
                  <a:pt x="128427" y="6421"/>
                </a:cubicBezTo>
                <a:close/>
                <a:moveTo>
                  <a:pt x="38528" y="35317"/>
                </a:moveTo>
                <a:cubicBezTo>
                  <a:pt x="54476" y="35317"/>
                  <a:pt x="67424" y="48265"/>
                  <a:pt x="67424" y="64213"/>
                </a:cubicBezTo>
                <a:cubicBezTo>
                  <a:pt x="67424" y="80162"/>
                  <a:pt x="54476" y="93110"/>
                  <a:pt x="38528" y="93110"/>
                </a:cubicBezTo>
                <a:cubicBezTo>
                  <a:pt x="22580" y="93110"/>
                  <a:pt x="9632" y="80162"/>
                  <a:pt x="9632" y="64213"/>
                </a:cubicBezTo>
                <a:cubicBezTo>
                  <a:pt x="9632" y="48265"/>
                  <a:pt x="22580" y="35317"/>
                  <a:pt x="38528" y="35317"/>
                </a:cubicBezTo>
                <a:close/>
                <a:moveTo>
                  <a:pt x="0" y="166955"/>
                </a:moveTo>
                <a:cubicBezTo>
                  <a:pt x="0" y="138581"/>
                  <a:pt x="22996" y="115584"/>
                  <a:pt x="51371" y="115584"/>
                </a:cubicBezTo>
                <a:cubicBezTo>
                  <a:pt x="56508" y="115584"/>
                  <a:pt x="61484" y="116347"/>
                  <a:pt x="66180" y="117751"/>
                </a:cubicBezTo>
                <a:cubicBezTo>
                  <a:pt x="52976" y="132521"/>
                  <a:pt x="44949" y="152025"/>
                  <a:pt x="44949" y="173376"/>
                </a:cubicBezTo>
                <a:lnTo>
                  <a:pt x="44949" y="179798"/>
                </a:lnTo>
                <a:cubicBezTo>
                  <a:pt x="44949" y="184373"/>
                  <a:pt x="45913" y="188707"/>
                  <a:pt x="47638" y="192640"/>
                </a:cubicBezTo>
                <a:lnTo>
                  <a:pt x="12843" y="192640"/>
                </a:lnTo>
                <a:cubicBezTo>
                  <a:pt x="5739" y="192640"/>
                  <a:pt x="0" y="186901"/>
                  <a:pt x="0" y="179798"/>
                </a:cubicBezTo>
                <a:lnTo>
                  <a:pt x="0" y="166955"/>
                </a:lnTo>
                <a:close/>
                <a:moveTo>
                  <a:pt x="209216" y="192640"/>
                </a:moveTo>
                <a:cubicBezTo>
                  <a:pt x="210941" y="188707"/>
                  <a:pt x="211904" y="184373"/>
                  <a:pt x="211904" y="179798"/>
                </a:cubicBezTo>
                <a:lnTo>
                  <a:pt x="211904" y="173376"/>
                </a:lnTo>
                <a:cubicBezTo>
                  <a:pt x="211904" y="152025"/>
                  <a:pt x="203878" y="132521"/>
                  <a:pt x="190674" y="117751"/>
                </a:cubicBezTo>
                <a:cubicBezTo>
                  <a:pt x="195370" y="116347"/>
                  <a:pt x="200346" y="115584"/>
                  <a:pt x="205483" y="115584"/>
                </a:cubicBezTo>
                <a:cubicBezTo>
                  <a:pt x="233857" y="115584"/>
                  <a:pt x="256854" y="138581"/>
                  <a:pt x="256854" y="166955"/>
                </a:cubicBezTo>
                <a:lnTo>
                  <a:pt x="256854" y="179798"/>
                </a:lnTo>
                <a:cubicBezTo>
                  <a:pt x="256854" y="186901"/>
                  <a:pt x="251115" y="192640"/>
                  <a:pt x="244011" y="192640"/>
                </a:cubicBezTo>
                <a:lnTo>
                  <a:pt x="209216" y="192640"/>
                </a:lnTo>
                <a:close/>
                <a:moveTo>
                  <a:pt x="189430" y="64213"/>
                </a:moveTo>
                <a:cubicBezTo>
                  <a:pt x="189430" y="48265"/>
                  <a:pt x="202378" y="35317"/>
                  <a:pt x="218326" y="35317"/>
                </a:cubicBezTo>
                <a:cubicBezTo>
                  <a:pt x="234274" y="35317"/>
                  <a:pt x="247222" y="48265"/>
                  <a:pt x="247222" y="64213"/>
                </a:cubicBezTo>
                <a:cubicBezTo>
                  <a:pt x="247222" y="80162"/>
                  <a:pt x="234274" y="93110"/>
                  <a:pt x="218326" y="93110"/>
                </a:cubicBezTo>
                <a:cubicBezTo>
                  <a:pt x="202378" y="93110"/>
                  <a:pt x="189430" y="80162"/>
                  <a:pt x="189430" y="64213"/>
                </a:cubicBezTo>
                <a:close/>
                <a:moveTo>
                  <a:pt x="64213" y="173376"/>
                </a:moveTo>
                <a:cubicBezTo>
                  <a:pt x="64213" y="137898"/>
                  <a:pt x="92949" y="109163"/>
                  <a:pt x="128427" y="109163"/>
                </a:cubicBezTo>
                <a:cubicBezTo>
                  <a:pt x="163905" y="109163"/>
                  <a:pt x="192640" y="137898"/>
                  <a:pt x="192640" y="173376"/>
                </a:cubicBezTo>
                <a:lnTo>
                  <a:pt x="192640" y="179798"/>
                </a:lnTo>
                <a:cubicBezTo>
                  <a:pt x="192640" y="186901"/>
                  <a:pt x="186901" y="192640"/>
                  <a:pt x="179798" y="192640"/>
                </a:cubicBezTo>
                <a:lnTo>
                  <a:pt x="77056" y="192640"/>
                </a:lnTo>
                <a:cubicBezTo>
                  <a:pt x="69953" y="192640"/>
                  <a:pt x="64213" y="186901"/>
                  <a:pt x="64213" y="179798"/>
                </a:cubicBezTo>
                <a:lnTo>
                  <a:pt x="64213" y="17337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1" name="Text 19"/>
          <p:cNvSpPr/>
          <p:nvPr/>
        </p:nvSpPr>
        <p:spPr>
          <a:xfrm>
            <a:off x="1171254" y="5188449"/>
            <a:ext cx="1566809" cy="273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8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Active Directory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54805" y="5702157"/>
            <a:ext cx="6763820" cy="222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9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Annuaire centralisé Windows</a:t>
            </a:r>
            <a:r>
              <a:rPr lang="en-US" sz="1079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pour la gestion des identités, groupes, ordinateurs et politiques de sécurité.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71928" y="6053191"/>
            <a:ext cx="119865" cy="119865"/>
          </a:xfrm>
          <a:custGeom>
            <a:avLst/>
            <a:gdLst/>
            <a:ahLst/>
            <a:cxnLst/>
            <a:rect l="l" t="t" r="r" b="b"/>
            <a:pathLst>
              <a:path w="119865" h="119865">
                <a:moveTo>
                  <a:pt x="59933" y="119865"/>
                </a:moveTo>
                <a:cubicBezTo>
                  <a:pt x="93010" y="119865"/>
                  <a:pt x="119865" y="93010"/>
                  <a:pt x="119865" y="59933"/>
                </a:cubicBezTo>
                <a:cubicBezTo>
                  <a:pt x="119865" y="26855"/>
                  <a:pt x="93010" y="0"/>
                  <a:pt x="59933" y="0"/>
                </a:cubicBezTo>
                <a:cubicBezTo>
                  <a:pt x="26855" y="0"/>
                  <a:pt x="0" y="26855"/>
                  <a:pt x="0" y="59933"/>
                </a:cubicBezTo>
                <a:cubicBezTo>
                  <a:pt x="0" y="93010"/>
                  <a:pt x="26855" y="119865"/>
                  <a:pt x="59933" y="119865"/>
                </a:cubicBezTo>
                <a:close/>
                <a:moveTo>
                  <a:pt x="79692" y="49796"/>
                </a:moveTo>
                <a:lnTo>
                  <a:pt x="60963" y="79762"/>
                </a:lnTo>
                <a:cubicBezTo>
                  <a:pt x="59979" y="81330"/>
                  <a:pt x="58294" y="82314"/>
                  <a:pt x="56444" y="82407"/>
                </a:cubicBezTo>
                <a:cubicBezTo>
                  <a:pt x="54595" y="82501"/>
                  <a:pt x="52816" y="81658"/>
                  <a:pt x="51715" y="80160"/>
                </a:cubicBezTo>
                <a:lnTo>
                  <a:pt x="40478" y="65177"/>
                </a:lnTo>
                <a:cubicBezTo>
                  <a:pt x="38605" y="62695"/>
                  <a:pt x="39120" y="59183"/>
                  <a:pt x="41602" y="57311"/>
                </a:cubicBezTo>
                <a:cubicBezTo>
                  <a:pt x="44083" y="55438"/>
                  <a:pt x="47595" y="55953"/>
                  <a:pt x="49468" y="58434"/>
                </a:cubicBezTo>
                <a:lnTo>
                  <a:pt x="55789" y="66862"/>
                </a:lnTo>
                <a:lnTo>
                  <a:pt x="70163" y="43849"/>
                </a:lnTo>
                <a:cubicBezTo>
                  <a:pt x="71802" y="41227"/>
                  <a:pt x="75267" y="40408"/>
                  <a:pt x="77912" y="42070"/>
                </a:cubicBezTo>
                <a:cubicBezTo>
                  <a:pt x="80558" y="43732"/>
                  <a:pt x="81354" y="47173"/>
                  <a:pt x="79692" y="49819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4" name="Text 22"/>
          <p:cNvSpPr/>
          <p:nvPr/>
        </p:nvSpPr>
        <p:spPr>
          <a:xfrm>
            <a:off x="773130" y="6027506"/>
            <a:ext cx="2739775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Sert de source d'identité pour l'authentification NAC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743290" y="1167829"/>
            <a:ext cx="4099389" cy="5340849"/>
          </a:xfrm>
          <a:custGeom>
            <a:avLst/>
            <a:gdLst/>
            <a:ahLst/>
            <a:cxnLst/>
            <a:rect l="l" t="t" r="r" b="b"/>
            <a:pathLst>
              <a:path w="4099389" h="5340849">
                <a:moveTo>
                  <a:pt x="137002" y="0"/>
                </a:moveTo>
                <a:lnTo>
                  <a:pt x="3962387" y="0"/>
                </a:lnTo>
                <a:cubicBezTo>
                  <a:pt x="4038051" y="0"/>
                  <a:pt x="4099389" y="61338"/>
                  <a:pt x="4099389" y="137002"/>
                </a:cubicBezTo>
                <a:lnTo>
                  <a:pt x="4099389" y="5203848"/>
                </a:lnTo>
                <a:cubicBezTo>
                  <a:pt x="4099389" y="5279512"/>
                  <a:pt x="4038051" y="5340849"/>
                  <a:pt x="3962387" y="5340849"/>
                </a:cubicBezTo>
                <a:lnTo>
                  <a:pt x="137002" y="5340849"/>
                </a:lnTo>
                <a:cubicBezTo>
                  <a:pt x="61338" y="5340849"/>
                  <a:pt x="0" y="5279512"/>
                  <a:pt x="0" y="5203848"/>
                </a:cubicBezTo>
                <a:lnTo>
                  <a:pt x="0" y="137002"/>
                </a:lnTo>
                <a:cubicBezTo>
                  <a:pt x="0" y="61338"/>
                  <a:pt x="61338" y="0"/>
                  <a:pt x="13700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86868B">
                <a:alpha val="10196"/>
              </a:srgbClr>
            </a:solidFill>
            <a:prstDash val="solid"/>
          </a:ln>
          <a:effectLst>
            <a:outerShdw blurRad="25685" dist="856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MA"/>
          </a:p>
        </p:txBody>
      </p:sp>
      <p:sp>
        <p:nvSpPr>
          <p:cNvPr id="26" name="Text 24"/>
          <p:cNvSpPr/>
          <p:nvPr/>
        </p:nvSpPr>
        <p:spPr>
          <a:xfrm>
            <a:off x="7909389" y="1376740"/>
            <a:ext cx="3767191" cy="239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8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Flux d'Authentification 802.1X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952198" y="1873324"/>
            <a:ext cx="342472" cy="342472"/>
          </a:xfrm>
          <a:custGeom>
            <a:avLst/>
            <a:gdLst/>
            <a:ahLst/>
            <a:cxnLst/>
            <a:rect l="l" t="t" r="r" b="b"/>
            <a:pathLst>
              <a:path w="342472" h="342472">
                <a:moveTo>
                  <a:pt x="171236" y="0"/>
                </a:moveTo>
                <a:lnTo>
                  <a:pt x="171236" y="0"/>
                </a:lnTo>
                <a:cubicBezTo>
                  <a:pt x="265744" y="0"/>
                  <a:pt x="342472" y="76728"/>
                  <a:pt x="342472" y="171236"/>
                </a:cubicBezTo>
                <a:lnTo>
                  <a:pt x="342472" y="171236"/>
                </a:lnTo>
                <a:cubicBezTo>
                  <a:pt x="342472" y="265744"/>
                  <a:pt x="265744" y="342472"/>
                  <a:pt x="171236" y="342472"/>
                </a:cubicBezTo>
                <a:lnTo>
                  <a:pt x="171236" y="342472"/>
                </a:lnTo>
                <a:cubicBezTo>
                  <a:pt x="76728" y="342472"/>
                  <a:pt x="0" y="265744"/>
                  <a:pt x="0" y="171236"/>
                </a:cubicBezTo>
                <a:lnTo>
                  <a:pt x="0" y="171236"/>
                </a:lnTo>
                <a:cubicBezTo>
                  <a:pt x="0" y="76728"/>
                  <a:pt x="76728" y="0"/>
                  <a:pt x="171236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7922231" y="1873324"/>
            <a:ext cx="402404" cy="342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397411" y="1753459"/>
            <a:ext cx="3236360" cy="582202"/>
          </a:xfrm>
          <a:custGeom>
            <a:avLst/>
            <a:gdLst/>
            <a:ahLst/>
            <a:cxnLst/>
            <a:rect l="l" t="t" r="r" b="b"/>
            <a:pathLst>
              <a:path w="3236360" h="582202">
                <a:moveTo>
                  <a:pt x="68496" y="0"/>
                </a:moveTo>
                <a:lnTo>
                  <a:pt x="3167863" y="0"/>
                </a:lnTo>
                <a:cubicBezTo>
                  <a:pt x="3205693" y="0"/>
                  <a:pt x="3236360" y="30667"/>
                  <a:pt x="3236360" y="68496"/>
                </a:cubicBezTo>
                <a:lnTo>
                  <a:pt x="3236360" y="513706"/>
                </a:lnTo>
                <a:cubicBezTo>
                  <a:pt x="3236360" y="551536"/>
                  <a:pt x="3205693" y="582202"/>
                  <a:pt x="3167863" y="582202"/>
                </a:cubicBezTo>
                <a:lnTo>
                  <a:pt x="68496" y="582202"/>
                </a:lnTo>
                <a:cubicBezTo>
                  <a:pt x="30667" y="582202"/>
                  <a:pt x="0" y="551536"/>
                  <a:pt x="0" y="513706"/>
                </a:cubicBezTo>
                <a:lnTo>
                  <a:pt x="0" y="68496"/>
                </a:lnTo>
                <a:cubicBezTo>
                  <a:pt x="0" y="30692"/>
                  <a:pt x="30692" y="0"/>
                  <a:pt x="68496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0" name="Text 28"/>
          <p:cNvSpPr/>
          <p:nvPr/>
        </p:nvSpPr>
        <p:spPr>
          <a:xfrm>
            <a:off x="8500153" y="1856200"/>
            <a:ext cx="3099371" cy="205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9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Demande d'accès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500153" y="2061683"/>
            <a:ext cx="3090809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 client tente de se connecter au réseau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730483" y="2438403"/>
            <a:ext cx="128427" cy="171236"/>
          </a:xfrm>
          <a:custGeom>
            <a:avLst/>
            <a:gdLst/>
            <a:ahLst/>
            <a:cxnLst/>
            <a:rect l="l" t="t" r="r" b="b"/>
            <a:pathLst>
              <a:path w="128427" h="171236">
                <a:moveTo>
                  <a:pt x="56655" y="168092"/>
                </a:moveTo>
                <a:cubicBezTo>
                  <a:pt x="60836" y="172273"/>
                  <a:pt x="67625" y="172273"/>
                  <a:pt x="71805" y="168092"/>
                </a:cubicBezTo>
                <a:lnTo>
                  <a:pt x="125317" y="114581"/>
                </a:lnTo>
                <a:cubicBezTo>
                  <a:pt x="129497" y="110400"/>
                  <a:pt x="129497" y="103611"/>
                  <a:pt x="125317" y="99431"/>
                </a:cubicBezTo>
                <a:cubicBezTo>
                  <a:pt x="121136" y="95250"/>
                  <a:pt x="114347" y="95250"/>
                  <a:pt x="110166" y="99431"/>
                </a:cubicBezTo>
                <a:lnTo>
                  <a:pt x="74916" y="134681"/>
                </a:lnTo>
                <a:lnTo>
                  <a:pt x="74916" y="10702"/>
                </a:lnTo>
                <a:cubicBezTo>
                  <a:pt x="74916" y="4783"/>
                  <a:pt x="70133" y="0"/>
                  <a:pt x="64213" y="0"/>
                </a:cubicBezTo>
                <a:cubicBezTo>
                  <a:pt x="58294" y="0"/>
                  <a:pt x="53511" y="4783"/>
                  <a:pt x="53511" y="10702"/>
                </a:cubicBezTo>
                <a:lnTo>
                  <a:pt x="53511" y="134681"/>
                </a:lnTo>
                <a:lnTo>
                  <a:pt x="18261" y="99431"/>
                </a:lnTo>
                <a:cubicBezTo>
                  <a:pt x="14080" y="95250"/>
                  <a:pt x="7291" y="95250"/>
                  <a:pt x="3110" y="99431"/>
                </a:cubicBezTo>
                <a:cubicBezTo>
                  <a:pt x="-1070" y="103611"/>
                  <a:pt x="-1070" y="110400"/>
                  <a:pt x="3110" y="114581"/>
                </a:cubicBezTo>
                <a:lnTo>
                  <a:pt x="56622" y="16809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3" name="Shape 31"/>
          <p:cNvSpPr/>
          <p:nvPr/>
        </p:nvSpPr>
        <p:spPr>
          <a:xfrm>
            <a:off x="7952198" y="2832245"/>
            <a:ext cx="342472" cy="342472"/>
          </a:xfrm>
          <a:custGeom>
            <a:avLst/>
            <a:gdLst/>
            <a:ahLst/>
            <a:cxnLst/>
            <a:rect l="l" t="t" r="r" b="b"/>
            <a:pathLst>
              <a:path w="342472" h="342472">
                <a:moveTo>
                  <a:pt x="171236" y="0"/>
                </a:moveTo>
                <a:lnTo>
                  <a:pt x="171236" y="0"/>
                </a:lnTo>
                <a:cubicBezTo>
                  <a:pt x="265744" y="0"/>
                  <a:pt x="342472" y="76728"/>
                  <a:pt x="342472" y="171236"/>
                </a:cubicBezTo>
                <a:lnTo>
                  <a:pt x="342472" y="171236"/>
                </a:lnTo>
                <a:cubicBezTo>
                  <a:pt x="342472" y="265744"/>
                  <a:pt x="265744" y="342472"/>
                  <a:pt x="171236" y="342472"/>
                </a:cubicBezTo>
                <a:lnTo>
                  <a:pt x="171236" y="342472"/>
                </a:lnTo>
                <a:cubicBezTo>
                  <a:pt x="76728" y="342472"/>
                  <a:pt x="0" y="265744"/>
                  <a:pt x="0" y="171236"/>
                </a:cubicBezTo>
                <a:lnTo>
                  <a:pt x="0" y="171236"/>
                </a:lnTo>
                <a:cubicBezTo>
                  <a:pt x="0" y="76728"/>
                  <a:pt x="76728" y="0"/>
                  <a:pt x="171236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4" name="Text 32"/>
          <p:cNvSpPr/>
          <p:nvPr/>
        </p:nvSpPr>
        <p:spPr>
          <a:xfrm>
            <a:off x="7922231" y="2832245"/>
            <a:ext cx="402404" cy="342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97411" y="2712380"/>
            <a:ext cx="3236360" cy="582202"/>
          </a:xfrm>
          <a:custGeom>
            <a:avLst/>
            <a:gdLst/>
            <a:ahLst/>
            <a:cxnLst/>
            <a:rect l="l" t="t" r="r" b="b"/>
            <a:pathLst>
              <a:path w="3236360" h="582202">
                <a:moveTo>
                  <a:pt x="68496" y="0"/>
                </a:moveTo>
                <a:lnTo>
                  <a:pt x="3167863" y="0"/>
                </a:lnTo>
                <a:cubicBezTo>
                  <a:pt x="3205693" y="0"/>
                  <a:pt x="3236360" y="30667"/>
                  <a:pt x="3236360" y="68496"/>
                </a:cubicBezTo>
                <a:lnTo>
                  <a:pt x="3236360" y="513706"/>
                </a:lnTo>
                <a:cubicBezTo>
                  <a:pt x="3236360" y="551536"/>
                  <a:pt x="3205693" y="582202"/>
                  <a:pt x="3167863" y="582202"/>
                </a:cubicBezTo>
                <a:lnTo>
                  <a:pt x="68496" y="582202"/>
                </a:lnTo>
                <a:cubicBezTo>
                  <a:pt x="30667" y="582202"/>
                  <a:pt x="0" y="551536"/>
                  <a:pt x="0" y="513706"/>
                </a:cubicBezTo>
                <a:lnTo>
                  <a:pt x="0" y="68496"/>
                </a:lnTo>
                <a:cubicBezTo>
                  <a:pt x="0" y="30692"/>
                  <a:pt x="30692" y="0"/>
                  <a:pt x="68496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6" name="Text 34"/>
          <p:cNvSpPr/>
          <p:nvPr/>
        </p:nvSpPr>
        <p:spPr>
          <a:xfrm>
            <a:off x="8500153" y="2815122"/>
            <a:ext cx="3099371" cy="205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9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Challenge EAPOL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500153" y="3020605"/>
            <a:ext cx="3090809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 switch demande l'authentification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730483" y="3397324"/>
            <a:ext cx="128427" cy="171236"/>
          </a:xfrm>
          <a:custGeom>
            <a:avLst/>
            <a:gdLst/>
            <a:ahLst/>
            <a:cxnLst/>
            <a:rect l="l" t="t" r="r" b="b"/>
            <a:pathLst>
              <a:path w="128427" h="171236">
                <a:moveTo>
                  <a:pt x="56655" y="168092"/>
                </a:moveTo>
                <a:cubicBezTo>
                  <a:pt x="60836" y="172273"/>
                  <a:pt x="67625" y="172273"/>
                  <a:pt x="71805" y="168092"/>
                </a:cubicBezTo>
                <a:lnTo>
                  <a:pt x="125317" y="114581"/>
                </a:lnTo>
                <a:cubicBezTo>
                  <a:pt x="129497" y="110400"/>
                  <a:pt x="129497" y="103611"/>
                  <a:pt x="125317" y="99431"/>
                </a:cubicBezTo>
                <a:cubicBezTo>
                  <a:pt x="121136" y="95250"/>
                  <a:pt x="114347" y="95250"/>
                  <a:pt x="110166" y="99431"/>
                </a:cubicBezTo>
                <a:lnTo>
                  <a:pt x="74916" y="134681"/>
                </a:lnTo>
                <a:lnTo>
                  <a:pt x="74916" y="10702"/>
                </a:lnTo>
                <a:cubicBezTo>
                  <a:pt x="74916" y="4783"/>
                  <a:pt x="70133" y="0"/>
                  <a:pt x="64213" y="0"/>
                </a:cubicBezTo>
                <a:cubicBezTo>
                  <a:pt x="58294" y="0"/>
                  <a:pt x="53511" y="4783"/>
                  <a:pt x="53511" y="10702"/>
                </a:cubicBezTo>
                <a:lnTo>
                  <a:pt x="53511" y="134681"/>
                </a:lnTo>
                <a:lnTo>
                  <a:pt x="18261" y="99431"/>
                </a:lnTo>
                <a:cubicBezTo>
                  <a:pt x="14080" y="95250"/>
                  <a:pt x="7291" y="95250"/>
                  <a:pt x="3110" y="99431"/>
                </a:cubicBezTo>
                <a:cubicBezTo>
                  <a:pt x="-1070" y="103611"/>
                  <a:pt x="-1070" y="110400"/>
                  <a:pt x="3110" y="114581"/>
                </a:cubicBezTo>
                <a:lnTo>
                  <a:pt x="56622" y="16809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9" name="Shape 37"/>
          <p:cNvSpPr/>
          <p:nvPr/>
        </p:nvSpPr>
        <p:spPr>
          <a:xfrm>
            <a:off x="7952198" y="3791167"/>
            <a:ext cx="342472" cy="342472"/>
          </a:xfrm>
          <a:custGeom>
            <a:avLst/>
            <a:gdLst/>
            <a:ahLst/>
            <a:cxnLst/>
            <a:rect l="l" t="t" r="r" b="b"/>
            <a:pathLst>
              <a:path w="342472" h="342472">
                <a:moveTo>
                  <a:pt x="171236" y="0"/>
                </a:moveTo>
                <a:lnTo>
                  <a:pt x="171236" y="0"/>
                </a:lnTo>
                <a:cubicBezTo>
                  <a:pt x="265744" y="0"/>
                  <a:pt x="342472" y="76728"/>
                  <a:pt x="342472" y="171236"/>
                </a:cubicBezTo>
                <a:lnTo>
                  <a:pt x="342472" y="171236"/>
                </a:lnTo>
                <a:cubicBezTo>
                  <a:pt x="342472" y="265744"/>
                  <a:pt x="265744" y="342472"/>
                  <a:pt x="171236" y="342472"/>
                </a:cubicBezTo>
                <a:lnTo>
                  <a:pt x="171236" y="342472"/>
                </a:lnTo>
                <a:cubicBezTo>
                  <a:pt x="76728" y="342472"/>
                  <a:pt x="0" y="265744"/>
                  <a:pt x="0" y="171236"/>
                </a:cubicBezTo>
                <a:lnTo>
                  <a:pt x="0" y="171236"/>
                </a:lnTo>
                <a:cubicBezTo>
                  <a:pt x="0" y="76728"/>
                  <a:pt x="76728" y="0"/>
                  <a:pt x="171236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0" name="Text 38"/>
          <p:cNvSpPr/>
          <p:nvPr/>
        </p:nvSpPr>
        <p:spPr>
          <a:xfrm>
            <a:off x="7922231" y="3791167"/>
            <a:ext cx="402404" cy="342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97411" y="3671301"/>
            <a:ext cx="3236360" cy="582202"/>
          </a:xfrm>
          <a:custGeom>
            <a:avLst/>
            <a:gdLst/>
            <a:ahLst/>
            <a:cxnLst/>
            <a:rect l="l" t="t" r="r" b="b"/>
            <a:pathLst>
              <a:path w="3236360" h="582202">
                <a:moveTo>
                  <a:pt x="68496" y="0"/>
                </a:moveTo>
                <a:lnTo>
                  <a:pt x="3167863" y="0"/>
                </a:lnTo>
                <a:cubicBezTo>
                  <a:pt x="3205693" y="0"/>
                  <a:pt x="3236360" y="30667"/>
                  <a:pt x="3236360" y="68496"/>
                </a:cubicBezTo>
                <a:lnTo>
                  <a:pt x="3236360" y="513706"/>
                </a:lnTo>
                <a:cubicBezTo>
                  <a:pt x="3236360" y="551536"/>
                  <a:pt x="3205693" y="582202"/>
                  <a:pt x="3167863" y="582202"/>
                </a:cubicBezTo>
                <a:lnTo>
                  <a:pt x="68496" y="582202"/>
                </a:lnTo>
                <a:cubicBezTo>
                  <a:pt x="30667" y="582202"/>
                  <a:pt x="0" y="551536"/>
                  <a:pt x="0" y="513706"/>
                </a:cubicBezTo>
                <a:lnTo>
                  <a:pt x="0" y="68496"/>
                </a:lnTo>
                <a:cubicBezTo>
                  <a:pt x="0" y="30692"/>
                  <a:pt x="30692" y="0"/>
                  <a:pt x="68496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2" name="Text 40"/>
          <p:cNvSpPr/>
          <p:nvPr/>
        </p:nvSpPr>
        <p:spPr>
          <a:xfrm>
            <a:off x="8500153" y="3774043"/>
            <a:ext cx="3099371" cy="205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9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Requête RADIUS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500153" y="3979526"/>
            <a:ext cx="3090809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PacketFence interroge Active Directory via LDAP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730483" y="4356245"/>
            <a:ext cx="128427" cy="171236"/>
          </a:xfrm>
          <a:custGeom>
            <a:avLst/>
            <a:gdLst/>
            <a:ahLst/>
            <a:cxnLst/>
            <a:rect l="l" t="t" r="r" b="b"/>
            <a:pathLst>
              <a:path w="128427" h="171236">
                <a:moveTo>
                  <a:pt x="56655" y="168092"/>
                </a:moveTo>
                <a:cubicBezTo>
                  <a:pt x="60836" y="172273"/>
                  <a:pt x="67625" y="172273"/>
                  <a:pt x="71805" y="168092"/>
                </a:cubicBezTo>
                <a:lnTo>
                  <a:pt x="125317" y="114581"/>
                </a:lnTo>
                <a:cubicBezTo>
                  <a:pt x="129497" y="110400"/>
                  <a:pt x="129497" y="103611"/>
                  <a:pt x="125317" y="99431"/>
                </a:cubicBezTo>
                <a:cubicBezTo>
                  <a:pt x="121136" y="95250"/>
                  <a:pt x="114347" y="95250"/>
                  <a:pt x="110166" y="99431"/>
                </a:cubicBezTo>
                <a:lnTo>
                  <a:pt x="74916" y="134681"/>
                </a:lnTo>
                <a:lnTo>
                  <a:pt x="74916" y="10702"/>
                </a:lnTo>
                <a:cubicBezTo>
                  <a:pt x="74916" y="4783"/>
                  <a:pt x="70133" y="0"/>
                  <a:pt x="64213" y="0"/>
                </a:cubicBezTo>
                <a:cubicBezTo>
                  <a:pt x="58294" y="0"/>
                  <a:pt x="53511" y="4783"/>
                  <a:pt x="53511" y="10702"/>
                </a:cubicBezTo>
                <a:lnTo>
                  <a:pt x="53511" y="134681"/>
                </a:lnTo>
                <a:lnTo>
                  <a:pt x="18261" y="99431"/>
                </a:lnTo>
                <a:cubicBezTo>
                  <a:pt x="14080" y="95250"/>
                  <a:pt x="7291" y="95250"/>
                  <a:pt x="3110" y="99431"/>
                </a:cubicBezTo>
                <a:cubicBezTo>
                  <a:pt x="-1070" y="103611"/>
                  <a:pt x="-1070" y="110400"/>
                  <a:pt x="3110" y="114581"/>
                </a:cubicBezTo>
                <a:lnTo>
                  <a:pt x="56622" y="16809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5" name="Shape 43"/>
          <p:cNvSpPr/>
          <p:nvPr/>
        </p:nvSpPr>
        <p:spPr>
          <a:xfrm>
            <a:off x="7952198" y="4750088"/>
            <a:ext cx="342472" cy="342472"/>
          </a:xfrm>
          <a:custGeom>
            <a:avLst/>
            <a:gdLst/>
            <a:ahLst/>
            <a:cxnLst/>
            <a:rect l="l" t="t" r="r" b="b"/>
            <a:pathLst>
              <a:path w="342472" h="342472">
                <a:moveTo>
                  <a:pt x="171236" y="0"/>
                </a:moveTo>
                <a:lnTo>
                  <a:pt x="171236" y="0"/>
                </a:lnTo>
                <a:cubicBezTo>
                  <a:pt x="265744" y="0"/>
                  <a:pt x="342472" y="76728"/>
                  <a:pt x="342472" y="171236"/>
                </a:cubicBezTo>
                <a:lnTo>
                  <a:pt x="342472" y="171236"/>
                </a:lnTo>
                <a:cubicBezTo>
                  <a:pt x="342472" y="265744"/>
                  <a:pt x="265744" y="342472"/>
                  <a:pt x="171236" y="342472"/>
                </a:cubicBezTo>
                <a:lnTo>
                  <a:pt x="171236" y="342472"/>
                </a:lnTo>
                <a:cubicBezTo>
                  <a:pt x="76728" y="342472"/>
                  <a:pt x="0" y="265744"/>
                  <a:pt x="0" y="171236"/>
                </a:cubicBezTo>
                <a:lnTo>
                  <a:pt x="0" y="171236"/>
                </a:lnTo>
                <a:cubicBezTo>
                  <a:pt x="0" y="76728"/>
                  <a:pt x="76728" y="0"/>
                  <a:pt x="171236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6" name="Text 44"/>
          <p:cNvSpPr/>
          <p:nvPr/>
        </p:nvSpPr>
        <p:spPr>
          <a:xfrm>
            <a:off x="7922231" y="4750088"/>
            <a:ext cx="402404" cy="342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97411" y="4630223"/>
            <a:ext cx="3236360" cy="582202"/>
          </a:xfrm>
          <a:custGeom>
            <a:avLst/>
            <a:gdLst/>
            <a:ahLst/>
            <a:cxnLst/>
            <a:rect l="l" t="t" r="r" b="b"/>
            <a:pathLst>
              <a:path w="3236360" h="582202">
                <a:moveTo>
                  <a:pt x="68496" y="0"/>
                </a:moveTo>
                <a:lnTo>
                  <a:pt x="3167863" y="0"/>
                </a:lnTo>
                <a:cubicBezTo>
                  <a:pt x="3205693" y="0"/>
                  <a:pt x="3236360" y="30667"/>
                  <a:pt x="3236360" y="68496"/>
                </a:cubicBezTo>
                <a:lnTo>
                  <a:pt x="3236360" y="513706"/>
                </a:lnTo>
                <a:cubicBezTo>
                  <a:pt x="3236360" y="551536"/>
                  <a:pt x="3205693" y="582202"/>
                  <a:pt x="3167863" y="582202"/>
                </a:cubicBezTo>
                <a:lnTo>
                  <a:pt x="68496" y="582202"/>
                </a:lnTo>
                <a:cubicBezTo>
                  <a:pt x="30667" y="582202"/>
                  <a:pt x="0" y="551536"/>
                  <a:pt x="0" y="513706"/>
                </a:cubicBezTo>
                <a:lnTo>
                  <a:pt x="0" y="68496"/>
                </a:lnTo>
                <a:cubicBezTo>
                  <a:pt x="0" y="30692"/>
                  <a:pt x="30692" y="0"/>
                  <a:pt x="68496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8" name="Text 46"/>
          <p:cNvSpPr/>
          <p:nvPr/>
        </p:nvSpPr>
        <p:spPr>
          <a:xfrm>
            <a:off x="8500153" y="4732964"/>
            <a:ext cx="3099371" cy="205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9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Décision d'accès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500153" y="4938447"/>
            <a:ext cx="3090809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Autorisation ou refus selon les politiques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730483" y="5315167"/>
            <a:ext cx="128427" cy="171236"/>
          </a:xfrm>
          <a:custGeom>
            <a:avLst/>
            <a:gdLst/>
            <a:ahLst/>
            <a:cxnLst/>
            <a:rect l="l" t="t" r="r" b="b"/>
            <a:pathLst>
              <a:path w="128427" h="171236">
                <a:moveTo>
                  <a:pt x="56655" y="168092"/>
                </a:moveTo>
                <a:cubicBezTo>
                  <a:pt x="60836" y="172273"/>
                  <a:pt x="67625" y="172273"/>
                  <a:pt x="71805" y="168092"/>
                </a:cubicBezTo>
                <a:lnTo>
                  <a:pt x="125317" y="114581"/>
                </a:lnTo>
                <a:cubicBezTo>
                  <a:pt x="129497" y="110400"/>
                  <a:pt x="129497" y="103611"/>
                  <a:pt x="125317" y="99431"/>
                </a:cubicBezTo>
                <a:cubicBezTo>
                  <a:pt x="121136" y="95250"/>
                  <a:pt x="114347" y="95250"/>
                  <a:pt x="110166" y="99431"/>
                </a:cubicBezTo>
                <a:lnTo>
                  <a:pt x="74916" y="134681"/>
                </a:lnTo>
                <a:lnTo>
                  <a:pt x="74916" y="10702"/>
                </a:lnTo>
                <a:cubicBezTo>
                  <a:pt x="74916" y="4783"/>
                  <a:pt x="70133" y="0"/>
                  <a:pt x="64213" y="0"/>
                </a:cubicBezTo>
                <a:cubicBezTo>
                  <a:pt x="58294" y="0"/>
                  <a:pt x="53511" y="4783"/>
                  <a:pt x="53511" y="10702"/>
                </a:cubicBezTo>
                <a:lnTo>
                  <a:pt x="53511" y="134681"/>
                </a:lnTo>
                <a:lnTo>
                  <a:pt x="18261" y="99431"/>
                </a:lnTo>
                <a:cubicBezTo>
                  <a:pt x="14080" y="95250"/>
                  <a:pt x="7291" y="95250"/>
                  <a:pt x="3110" y="99431"/>
                </a:cubicBezTo>
                <a:cubicBezTo>
                  <a:pt x="-1070" y="103611"/>
                  <a:pt x="-1070" y="110400"/>
                  <a:pt x="3110" y="114581"/>
                </a:cubicBezTo>
                <a:lnTo>
                  <a:pt x="56622" y="16809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1" name="Shape 49"/>
          <p:cNvSpPr/>
          <p:nvPr/>
        </p:nvSpPr>
        <p:spPr>
          <a:xfrm>
            <a:off x="7952198" y="5709009"/>
            <a:ext cx="342472" cy="342472"/>
          </a:xfrm>
          <a:custGeom>
            <a:avLst/>
            <a:gdLst/>
            <a:ahLst/>
            <a:cxnLst/>
            <a:rect l="l" t="t" r="r" b="b"/>
            <a:pathLst>
              <a:path w="342472" h="342472">
                <a:moveTo>
                  <a:pt x="171236" y="0"/>
                </a:moveTo>
                <a:lnTo>
                  <a:pt x="171236" y="0"/>
                </a:lnTo>
                <a:cubicBezTo>
                  <a:pt x="265744" y="0"/>
                  <a:pt x="342472" y="76728"/>
                  <a:pt x="342472" y="171236"/>
                </a:cubicBezTo>
                <a:lnTo>
                  <a:pt x="342472" y="171236"/>
                </a:lnTo>
                <a:cubicBezTo>
                  <a:pt x="342472" y="265744"/>
                  <a:pt x="265744" y="342472"/>
                  <a:pt x="171236" y="342472"/>
                </a:cubicBezTo>
                <a:lnTo>
                  <a:pt x="171236" y="342472"/>
                </a:lnTo>
                <a:cubicBezTo>
                  <a:pt x="76728" y="342472"/>
                  <a:pt x="0" y="265744"/>
                  <a:pt x="0" y="171236"/>
                </a:cubicBezTo>
                <a:lnTo>
                  <a:pt x="0" y="171236"/>
                </a:lnTo>
                <a:cubicBezTo>
                  <a:pt x="0" y="76728"/>
                  <a:pt x="76728" y="0"/>
                  <a:pt x="171236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2" name="Text 50"/>
          <p:cNvSpPr/>
          <p:nvPr/>
        </p:nvSpPr>
        <p:spPr>
          <a:xfrm>
            <a:off x="7922231" y="5709009"/>
            <a:ext cx="402404" cy="342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397411" y="5589144"/>
            <a:ext cx="3236360" cy="582202"/>
          </a:xfrm>
          <a:custGeom>
            <a:avLst/>
            <a:gdLst/>
            <a:ahLst/>
            <a:cxnLst/>
            <a:rect l="l" t="t" r="r" b="b"/>
            <a:pathLst>
              <a:path w="3236360" h="582202">
                <a:moveTo>
                  <a:pt x="68496" y="0"/>
                </a:moveTo>
                <a:lnTo>
                  <a:pt x="3167863" y="0"/>
                </a:lnTo>
                <a:cubicBezTo>
                  <a:pt x="3205693" y="0"/>
                  <a:pt x="3236360" y="30667"/>
                  <a:pt x="3236360" y="68496"/>
                </a:cubicBezTo>
                <a:lnTo>
                  <a:pt x="3236360" y="513706"/>
                </a:lnTo>
                <a:cubicBezTo>
                  <a:pt x="3236360" y="551536"/>
                  <a:pt x="3205693" y="582202"/>
                  <a:pt x="3167863" y="582202"/>
                </a:cubicBezTo>
                <a:lnTo>
                  <a:pt x="68496" y="582202"/>
                </a:lnTo>
                <a:cubicBezTo>
                  <a:pt x="30667" y="582202"/>
                  <a:pt x="0" y="551536"/>
                  <a:pt x="0" y="513706"/>
                </a:cubicBezTo>
                <a:lnTo>
                  <a:pt x="0" y="68496"/>
                </a:lnTo>
                <a:cubicBezTo>
                  <a:pt x="0" y="30692"/>
                  <a:pt x="30692" y="0"/>
                  <a:pt x="68496" y="0"/>
                </a:cubicBezTo>
                <a:close/>
              </a:path>
            </a:pathLst>
          </a:custGeom>
          <a:solidFill>
            <a:srgbClr val="F5F5F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4" name="Text 52"/>
          <p:cNvSpPr/>
          <p:nvPr/>
        </p:nvSpPr>
        <p:spPr>
          <a:xfrm>
            <a:off x="8500153" y="5691886"/>
            <a:ext cx="3099371" cy="205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9" b="1" dirty="0">
                <a:solidFill>
                  <a:srgbClr val="1D1D1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Ouverture du port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500153" y="5897369"/>
            <a:ext cx="3090809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8686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 switch autorise le trafic réseau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a71d7344139b98dc2d96a13dd8329a55b2e57dd9.jpg"/>
          <p:cNvPicPr>
            <a:picLocks noChangeAspect="1"/>
          </p:cNvPicPr>
          <p:nvPr/>
        </p:nvPicPr>
        <p:blipFill>
          <a:blip r:embed="rId3">
            <a:alphaModFix amt="25000"/>
          </a:blip>
          <a:srcRect l="111" r="11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D1D1F"/>
              </a:gs>
              <a:gs pos="50000">
                <a:srgbClr val="1D1D1F">
                  <a:alpha val="95000"/>
                </a:srgbClr>
              </a:gs>
              <a:gs pos="100000">
                <a:srgbClr val="1D1D1F">
                  <a:alpha val="7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1000" y="2082403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28600" y="0"/>
                </a:moveTo>
                <a:lnTo>
                  <a:pt x="533400" y="0"/>
                </a:lnTo>
                <a:cubicBezTo>
                  <a:pt x="659568" y="0"/>
                  <a:pt x="762000" y="102432"/>
                  <a:pt x="762000" y="228600"/>
                </a:cubicBezTo>
                <a:lnTo>
                  <a:pt x="762000" y="533400"/>
                </a:lnTo>
                <a:cubicBezTo>
                  <a:pt x="762000" y="659568"/>
                  <a:pt x="659568" y="762000"/>
                  <a:pt x="533400" y="762000"/>
                </a:cubicBezTo>
                <a:lnTo>
                  <a:pt x="228600" y="762000"/>
                </a:lnTo>
                <a:cubicBezTo>
                  <a:pt x="102432" y="762000"/>
                  <a:pt x="0" y="659568"/>
                  <a:pt x="0" y="5334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51378" y="2272903"/>
            <a:ext cx="590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44435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4"/>
          <p:cNvSpPr/>
          <p:nvPr/>
        </p:nvSpPr>
        <p:spPr>
          <a:xfrm>
            <a:off x="381000" y="3149203"/>
            <a:ext cx="69342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5F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du Projet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311253"/>
            <a:ext cx="67341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5F7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Infrastructure virtualisée et composants déployés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1572</Words>
  <Application>Microsoft Office PowerPoint</Application>
  <PresentationFormat>Grand écran</PresentationFormat>
  <Paragraphs>389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Quattrocento Sans</vt:lpstr>
      <vt:lpstr>Noto Sans SC</vt:lpstr>
      <vt:lpstr>Liter</vt:lpstr>
      <vt:lpstr>微软雅黑</vt:lpstr>
      <vt:lpstr>MiSans</vt:lpstr>
      <vt:lpstr>Custom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Mise en place d'une solution NAC avec PacketFence</dc:title>
  <dc:subject>Mise en place d'une solution NAC avec PacketFence</dc:subject>
  <dc:creator>Kimi</dc:creator>
  <cp:lastModifiedBy>boubker cheyoukh</cp:lastModifiedBy>
  <cp:revision>8</cp:revision>
  <dcterms:created xsi:type="dcterms:W3CDTF">2026-02-17T21:50:02Z</dcterms:created>
  <dcterms:modified xsi:type="dcterms:W3CDTF">2026-02-17T22:44:36Z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{"Label":"Mise en place d'une solution NAC avec PacketFence","ContentProducer":"001191110108MACG2KBH8F10000","ProduceID":"19c6d8c5-0c12-8785-8000-0000579545fc","ReservedCode1":"","ContentPropagator":"001191110108MACG2KBH8F20000","PropagateID":"19c6d8c5-0c12-8785-8000-0000579545fc","ReservedCode2":""}</vt:lpwstr>
  </property>
</Properties>
</file>